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nton" pitchFamily="2" charset="0"/>
      <p:regular r:id="rId41"/>
    </p:embeddedFont>
    <p:embeddedFont>
      <p:font typeface="DejaVu Serif" panose="020B0604020202020204" charset="0"/>
      <p:regular r:id="rId42"/>
    </p:embeddedFont>
    <p:embeddedFont>
      <p:font typeface="DejaVu Serif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grpSp>
        <p:nvGrpSpPr>
          <p:cNvPr id="3" name="Group 3"/>
          <p:cNvGrpSpPr/>
          <p:nvPr/>
        </p:nvGrpSpPr>
        <p:grpSpPr>
          <a:xfrm>
            <a:off x="1854541" y="3776243"/>
            <a:ext cx="18502431" cy="2826589"/>
            <a:chOff x="0" y="0"/>
            <a:chExt cx="4873068" cy="744451"/>
          </a:xfrm>
        </p:grpSpPr>
        <p:sp>
          <p:nvSpPr>
            <p:cNvPr id="4" name="Freeform 4"/>
            <p:cNvSpPr/>
            <p:nvPr/>
          </p:nvSpPr>
          <p:spPr>
            <a:xfrm>
              <a:off x="0" y="0"/>
              <a:ext cx="4873068" cy="744451"/>
            </a:xfrm>
            <a:custGeom>
              <a:avLst/>
              <a:gdLst/>
              <a:ahLst/>
              <a:cxnLst/>
              <a:rect l="l" t="t" r="r" b="b"/>
              <a:pathLst>
                <a:path w="4873068" h="744451">
                  <a:moveTo>
                    <a:pt x="0" y="0"/>
                  </a:moveTo>
                  <a:lnTo>
                    <a:pt x="4873068" y="0"/>
                  </a:lnTo>
                  <a:lnTo>
                    <a:pt x="4873068" y="744451"/>
                  </a:lnTo>
                  <a:lnTo>
                    <a:pt x="0" y="744451"/>
                  </a:lnTo>
                  <a:close/>
                </a:path>
              </a:pathLst>
            </a:custGeom>
            <a:gradFill rotWithShape="1">
              <a:gsLst>
                <a:gs pos="0">
                  <a:srgbClr val="000000">
                    <a:alpha val="41000"/>
                  </a:srgbClr>
                </a:gs>
                <a:gs pos="50000">
                  <a:srgbClr val="0F2949">
                    <a:alpha val="0"/>
                  </a:srgbClr>
                </a:gs>
                <a:gs pos="100000">
                  <a:srgbClr val="328DFF">
                    <a:alpha val="0"/>
                  </a:srgbClr>
                </a:gs>
              </a:gsLst>
              <a:lin ang="0"/>
            </a:gradFill>
          </p:spPr>
        </p:sp>
        <p:sp>
          <p:nvSpPr>
            <p:cNvPr id="5" name="TextBox 5"/>
            <p:cNvSpPr txBox="1"/>
            <p:nvPr/>
          </p:nvSpPr>
          <p:spPr>
            <a:xfrm>
              <a:off x="0" y="-38100"/>
              <a:ext cx="4873068" cy="78255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33749" y="4337099"/>
            <a:ext cx="1389902" cy="1389902"/>
          </a:xfrm>
          <a:custGeom>
            <a:avLst/>
            <a:gdLst/>
            <a:ahLst/>
            <a:cxnLst/>
            <a:rect l="l" t="t" r="r" b="b"/>
            <a:pathLst>
              <a:path w="1389902" h="1389902">
                <a:moveTo>
                  <a:pt x="0" y="0"/>
                </a:moveTo>
                <a:lnTo>
                  <a:pt x="1389902" y="0"/>
                </a:lnTo>
                <a:lnTo>
                  <a:pt x="1389902" y="1389902"/>
                </a:lnTo>
                <a:lnTo>
                  <a:pt x="0" y="1389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8153863" y="7471195"/>
            <a:ext cx="2380469" cy="679450"/>
          </a:xfrm>
          <a:prstGeom prst="rect">
            <a:avLst/>
          </a:prstGeom>
        </p:spPr>
        <p:txBody>
          <a:bodyPr lIns="0" tIns="0" rIns="0" bIns="0" rtlCol="0" anchor="t">
            <a:spAutoFit/>
          </a:bodyPr>
          <a:lstStyle/>
          <a:p>
            <a:pPr algn="l">
              <a:lnSpc>
                <a:spcPts val="5599"/>
              </a:lnSpc>
              <a:spcBef>
                <a:spcPct val="0"/>
              </a:spcBef>
            </a:pPr>
            <a:r>
              <a:rPr lang="en-US" sz="3999">
                <a:solidFill>
                  <a:srgbClr val="FFFFFF"/>
                </a:solidFill>
                <a:latin typeface="DejaVu Serif"/>
                <a:ea typeface="DejaVu Serif"/>
                <a:cs typeface="DejaVu Serif"/>
                <a:sym typeface="DejaVu Serif"/>
              </a:rPr>
              <a:t>Nhóm 1</a:t>
            </a:r>
          </a:p>
        </p:txBody>
      </p:sp>
      <p:sp>
        <p:nvSpPr>
          <p:cNvPr id="9" name="TextBox 9"/>
          <p:cNvSpPr txBox="1"/>
          <p:nvPr/>
        </p:nvSpPr>
        <p:spPr>
          <a:xfrm>
            <a:off x="2013213" y="4659313"/>
            <a:ext cx="16099315" cy="863600"/>
          </a:xfrm>
          <a:prstGeom prst="rect">
            <a:avLst/>
          </a:prstGeom>
        </p:spPr>
        <p:txBody>
          <a:bodyPr lIns="0" tIns="0" rIns="0" bIns="0" rtlCol="0" anchor="t">
            <a:spAutoFit/>
          </a:bodyPr>
          <a:lstStyle/>
          <a:p>
            <a:pPr algn="l">
              <a:lnSpc>
                <a:spcPts val="7000"/>
              </a:lnSpc>
              <a:spcBef>
                <a:spcPct val="0"/>
              </a:spcBef>
            </a:pPr>
            <a:r>
              <a:rPr lang="en-US" sz="5000">
                <a:solidFill>
                  <a:srgbClr val="FFFFFF"/>
                </a:solidFill>
                <a:latin typeface="Anton"/>
                <a:ea typeface="Anton"/>
                <a:cs typeface="Anton"/>
                <a:sym typeface="Anton"/>
              </a:rPr>
              <a:t>KIỂM THỬ XÂM NHẬP HỆ ĐIỀU HÀNH UBUNTU 22.04 THÔNG QUA CUPS</a:t>
            </a:r>
          </a:p>
        </p:txBody>
      </p:sp>
      <p:sp>
        <p:nvSpPr>
          <p:cNvPr id="10" name="TextBox 10"/>
          <p:cNvSpPr txBox="1"/>
          <p:nvPr/>
        </p:nvSpPr>
        <p:spPr>
          <a:xfrm>
            <a:off x="7384107" y="1783930"/>
            <a:ext cx="3519785" cy="1047750"/>
          </a:xfrm>
          <a:prstGeom prst="rect">
            <a:avLst/>
          </a:prstGeom>
        </p:spPr>
        <p:txBody>
          <a:bodyPr lIns="0" tIns="0" rIns="0" bIns="0" rtlCol="0" anchor="t">
            <a:spAutoFit/>
          </a:bodyPr>
          <a:lstStyle/>
          <a:p>
            <a:pPr algn="ctr">
              <a:lnSpc>
                <a:spcPts val="8400"/>
              </a:lnSpc>
            </a:pPr>
            <a:r>
              <a:rPr lang="en-US" sz="6000" b="1">
                <a:solidFill>
                  <a:srgbClr val="FFFFFF"/>
                </a:solidFill>
                <a:latin typeface="DejaVu Serif Bold"/>
                <a:ea typeface="DejaVu Serif Bold"/>
                <a:cs typeface="DejaVu Serif Bold"/>
                <a:sym typeface="DejaVu Serif Bold"/>
              </a:rPr>
              <a:t>Báo Cáo</a:t>
            </a:r>
          </a:p>
        </p:txBody>
      </p:sp>
      <p:sp>
        <p:nvSpPr>
          <p:cNvPr id="11" name="TextBox 11"/>
          <p:cNvSpPr txBox="1"/>
          <p:nvPr/>
        </p:nvSpPr>
        <p:spPr>
          <a:xfrm>
            <a:off x="5709761" y="8373110"/>
            <a:ext cx="6868478" cy="771525"/>
          </a:xfrm>
          <a:prstGeom prst="rect">
            <a:avLst/>
          </a:prstGeom>
        </p:spPr>
        <p:txBody>
          <a:bodyPr lIns="0" tIns="0" rIns="0" bIns="0" rtlCol="0" anchor="t">
            <a:spAutoFit/>
          </a:bodyPr>
          <a:lstStyle/>
          <a:p>
            <a:pPr algn="ctr">
              <a:lnSpc>
                <a:spcPts val="6299"/>
              </a:lnSpc>
            </a:pPr>
            <a:r>
              <a:rPr lang="en-US" sz="4500" b="1">
                <a:solidFill>
                  <a:srgbClr val="FFFFFF"/>
                </a:solidFill>
                <a:latin typeface="DejaVu Serif Bold"/>
                <a:ea typeface="DejaVu Serif Bold"/>
                <a:cs typeface="DejaVu Serif Bold"/>
                <a:sym typeface="DejaVu Serif Bold"/>
              </a:rPr>
              <a:t>GV:Đinh Trường Duy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4949488" y="2561913"/>
            <a:ext cx="5616698" cy="1257999"/>
          </a:xfrm>
          <a:custGeom>
            <a:avLst/>
            <a:gdLst/>
            <a:ahLst/>
            <a:cxnLst/>
            <a:rect l="l" t="t" r="r" b="b"/>
            <a:pathLst>
              <a:path w="5616698" h="1257999">
                <a:moveTo>
                  <a:pt x="0" y="0"/>
                </a:moveTo>
                <a:lnTo>
                  <a:pt x="5616698" y="0"/>
                </a:lnTo>
                <a:lnTo>
                  <a:pt x="5616698" y="1257998"/>
                </a:lnTo>
                <a:lnTo>
                  <a:pt x="0" y="1257998"/>
                </a:lnTo>
                <a:lnTo>
                  <a:pt x="0" y="0"/>
                </a:lnTo>
                <a:close/>
              </a:path>
            </a:pathLst>
          </a:custGeom>
          <a:blipFill>
            <a:blip r:embed="rId2"/>
            <a:stretch>
              <a:fillRect/>
            </a:stretch>
          </a:blipFill>
        </p:spPr>
      </p:sp>
      <p:sp>
        <p:nvSpPr>
          <p:cNvPr id="3" name="Freeform 3"/>
          <p:cNvSpPr/>
          <p:nvPr/>
        </p:nvSpPr>
        <p:spPr>
          <a:xfrm>
            <a:off x="3977806" y="1634167"/>
            <a:ext cx="10332387" cy="470545"/>
          </a:xfrm>
          <a:custGeom>
            <a:avLst/>
            <a:gdLst/>
            <a:ahLst/>
            <a:cxnLst/>
            <a:rect l="l" t="t" r="r" b="b"/>
            <a:pathLst>
              <a:path w="10332387" h="470545">
                <a:moveTo>
                  <a:pt x="0" y="0"/>
                </a:moveTo>
                <a:lnTo>
                  <a:pt x="10332388" y="0"/>
                </a:lnTo>
                <a:lnTo>
                  <a:pt x="10332388" y="470546"/>
                </a:lnTo>
                <a:lnTo>
                  <a:pt x="0" y="470546"/>
                </a:lnTo>
                <a:lnTo>
                  <a:pt x="0" y="0"/>
                </a:lnTo>
                <a:close/>
              </a:path>
            </a:pathLst>
          </a:custGeom>
          <a:blipFill>
            <a:blip r:embed="rId3"/>
            <a:stretch>
              <a:fillRect/>
            </a:stretch>
          </a:blipFill>
        </p:spPr>
      </p:sp>
      <p:sp>
        <p:nvSpPr>
          <p:cNvPr id="4" name="Freeform 4"/>
          <p:cNvSpPr/>
          <p:nvPr/>
        </p:nvSpPr>
        <p:spPr>
          <a:xfrm>
            <a:off x="4949488" y="4237976"/>
            <a:ext cx="9649602" cy="419548"/>
          </a:xfrm>
          <a:custGeom>
            <a:avLst/>
            <a:gdLst/>
            <a:ahLst/>
            <a:cxnLst/>
            <a:rect l="l" t="t" r="r" b="b"/>
            <a:pathLst>
              <a:path w="9649602" h="419548">
                <a:moveTo>
                  <a:pt x="0" y="0"/>
                </a:moveTo>
                <a:lnTo>
                  <a:pt x="9649602" y="0"/>
                </a:lnTo>
                <a:lnTo>
                  <a:pt x="9649602" y="419547"/>
                </a:lnTo>
                <a:lnTo>
                  <a:pt x="0" y="419547"/>
                </a:lnTo>
                <a:lnTo>
                  <a:pt x="0" y="0"/>
                </a:lnTo>
                <a:close/>
              </a:path>
            </a:pathLst>
          </a:custGeom>
          <a:blipFill>
            <a:blip r:embed="rId4"/>
            <a:stretch>
              <a:fillRect/>
            </a:stretch>
          </a:blipFill>
        </p:spPr>
      </p:sp>
      <p:sp>
        <p:nvSpPr>
          <p:cNvPr id="5" name="Freeform 5"/>
          <p:cNvSpPr/>
          <p:nvPr/>
        </p:nvSpPr>
        <p:spPr>
          <a:xfrm>
            <a:off x="4061155" y="5839197"/>
            <a:ext cx="10165690" cy="439258"/>
          </a:xfrm>
          <a:custGeom>
            <a:avLst/>
            <a:gdLst/>
            <a:ahLst/>
            <a:cxnLst/>
            <a:rect l="l" t="t" r="r" b="b"/>
            <a:pathLst>
              <a:path w="10165690" h="439258">
                <a:moveTo>
                  <a:pt x="0" y="0"/>
                </a:moveTo>
                <a:lnTo>
                  <a:pt x="10165690" y="0"/>
                </a:lnTo>
                <a:lnTo>
                  <a:pt x="10165690" y="439258"/>
                </a:lnTo>
                <a:lnTo>
                  <a:pt x="0" y="439258"/>
                </a:lnTo>
                <a:lnTo>
                  <a:pt x="0" y="0"/>
                </a:lnTo>
                <a:close/>
              </a:path>
            </a:pathLst>
          </a:custGeom>
          <a:blipFill>
            <a:blip r:embed="rId5"/>
            <a:stretch>
              <a:fillRect/>
            </a:stretch>
          </a:blipFill>
        </p:spPr>
      </p:sp>
      <p:sp>
        <p:nvSpPr>
          <p:cNvPr id="6" name="Freeform 6"/>
          <p:cNvSpPr/>
          <p:nvPr/>
        </p:nvSpPr>
        <p:spPr>
          <a:xfrm>
            <a:off x="5120892" y="7339645"/>
            <a:ext cx="8046216" cy="608144"/>
          </a:xfrm>
          <a:custGeom>
            <a:avLst/>
            <a:gdLst/>
            <a:ahLst/>
            <a:cxnLst/>
            <a:rect l="l" t="t" r="r" b="b"/>
            <a:pathLst>
              <a:path w="8046216" h="608144">
                <a:moveTo>
                  <a:pt x="0" y="0"/>
                </a:moveTo>
                <a:lnTo>
                  <a:pt x="8046216" y="0"/>
                </a:lnTo>
                <a:lnTo>
                  <a:pt x="8046216" y="608144"/>
                </a:lnTo>
                <a:lnTo>
                  <a:pt x="0" y="608144"/>
                </a:lnTo>
                <a:lnTo>
                  <a:pt x="0" y="0"/>
                </a:lnTo>
                <a:close/>
              </a:path>
            </a:pathLst>
          </a:custGeom>
          <a:blipFill>
            <a:blip r:embed="rId6"/>
            <a:stretch>
              <a:fillRect/>
            </a:stretch>
          </a:blipFill>
        </p:spPr>
      </p:sp>
      <p:sp>
        <p:nvSpPr>
          <p:cNvPr id="7" name="Freeform 7"/>
          <p:cNvSpPr/>
          <p:nvPr/>
        </p:nvSpPr>
        <p:spPr>
          <a:xfrm>
            <a:off x="5420830" y="9005064"/>
            <a:ext cx="5883329" cy="522963"/>
          </a:xfrm>
          <a:custGeom>
            <a:avLst/>
            <a:gdLst/>
            <a:ahLst/>
            <a:cxnLst/>
            <a:rect l="l" t="t" r="r" b="b"/>
            <a:pathLst>
              <a:path w="5883329" h="522963">
                <a:moveTo>
                  <a:pt x="0" y="0"/>
                </a:moveTo>
                <a:lnTo>
                  <a:pt x="5883329" y="0"/>
                </a:lnTo>
                <a:lnTo>
                  <a:pt x="5883329" y="522962"/>
                </a:lnTo>
                <a:lnTo>
                  <a:pt x="0" y="522962"/>
                </a:lnTo>
                <a:lnTo>
                  <a:pt x="0" y="0"/>
                </a:lnTo>
                <a:close/>
              </a:path>
            </a:pathLst>
          </a:custGeom>
          <a:blipFill>
            <a:blip r:embed="rId7"/>
            <a:stretch>
              <a:fillRect/>
            </a:stretch>
          </a:blipFill>
        </p:spPr>
      </p:sp>
      <p:sp>
        <p:nvSpPr>
          <p:cNvPr id="8" name="TextBox 8"/>
          <p:cNvSpPr txBox="1"/>
          <p:nvPr/>
        </p:nvSpPr>
        <p:spPr>
          <a:xfrm>
            <a:off x="646728" y="501449"/>
            <a:ext cx="9144000"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Rà quét mạng doanh nghiệp</a:t>
            </a:r>
          </a:p>
        </p:txBody>
      </p:sp>
      <p:sp>
        <p:nvSpPr>
          <p:cNvPr id="9" name="TextBox 9"/>
          <p:cNvSpPr txBox="1"/>
          <p:nvPr/>
        </p:nvSpPr>
        <p:spPr>
          <a:xfrm>
            <a:off x="1028700" y="2495238"/>
            <a:ext cx="3579649"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Port scanning:</a:t>
            </a:r>
          </a:p>
        </p:txBody>
      </p:sp>
      <p:sp>
        <p:nvSpPr>
          <p:cNvPr id="10" name="TextBox 10"/>
          <p:cNvSpPr txBox="1"/>
          <p:nvPr/>
        </p:nvSpPr>
        <p:spPr>
          <a:xfrm>
            <a:off x="1028700" y="4133648"/>
            <a:ext cx="3579649"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Địa chỉ MAC:</a:t>
            </a:r>
          </a:p>
        </p:txBody>
      </p:sp>
      <p:sp>
        <p:nvSpPr>
          <p:cNvPr id="11" name="TextBox 11"/>
          <p:cNvSpPr txBox="1"/>
          <p:nvPr/>
        </p:nvSpPr>
        <p:spPr>
          <a:xfrm>
            <a:off x="1028700" y="5076825"/>
            <a:ext cx="992566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Độ khó trong việc dự đoán bằng TCP spoofing:</a:t>
            </a:r>
          </a:p>
        </p:txBody>
      </p:sp>
      <p:sp>
        <p:nvSpPr>
          <p:cNvPr id="12" name="TextBox 12"/>
          <p:cNvSpPr txBox="1"/>
          <p:nvPr/>
        </p:nvSpPr>
        <p:spPr>
          <a:xfrm>
            <a:off x="1028700" y="6577645"/>
            <a:ext cx="992566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Tạo chuỗi IP ID:</a:t>
            </a:r>
          </a:p>
        </p:txBody>
      </p:sp>
      <p:sp>
        <p:nvSpPr>
          <p:cNvPr id="13" name="TextBox 13"/>
          <p:cNvSpPr txBox="1"/>
          <p:nvPr/>
        </p:nvSpPr>
        <p:spPr>
          <a:xfrm>
            <a:off x="1028700" y="8119239"/>
            <a:ext cx="9925666"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Network Distance: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5089702" y="1544999"/>
            <a:ext cx="8108596" cy="7713301"/>
          </a:xfrm>
          <a:custGeom>
            <a:avLst/>
            <a:gdLst/>
            <a:ahLst/>
            <a:cxnLst/>
            <a:rect l="l" t="t" r="r" b="b"/>
            <a:pathLst>
              <a:path w="8108596" h="7713301">
                <a:moveTo>
                  <a:pt x="0" y="0"/>
                </a:moveTo>
                <a:lnTo>
                  <a:pt x="8108596" y="0"/>
                </a:lnTo>
                <a:lnTo>
                  <a:pt x="8108596" y="7713301"/>
                </a:lnTo>
                <a:lnTo>
                  <a:pt x="0" y="7713301"/>
                </a:lnTo>
                <a:lnTo>
                  <a:pt x="0" y="0"/>
                </a:lnTo>
                <a:close/>
              </a:path>
            </a:pathLst>
          </a:custGeom>
          <a:blipFill>
            <a:blip r:embed="rId2"/>
            <a:stretch>
              <a:fillRect/>
            </a:stretch>
          </a:blipFill>
        </p:spPr>
      </p:sp>
      <p:sp>
        <p:nvSpPr>
          <p:cNvPr id="3" name="TextBox 3"/>
          <p:cNvSpPr txBox="1"/>
          <p:nvPr/>
        </p:nvSpPr>
        <p:spPr>
          <a:xfrm>
            <a:off x="1028700" y="349250"/>
            <a:ext cx="10720399"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Nhận định sơ bộ mạng doanh nghiệp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189643" y="4282440"/>
            <a:ext cx="5908715" cy="1550670"/>
          </a:xfrm>
          <a:prstGeom prst="rect">
            <a:avLst/>
          </a:prstGeom>
        </p:spPr>
        <p:txBody>
          <a:bodyPr lIns="0" tIns="0" rIns="0" bIns="0" rtlCol="0" anchor="t">
            <a:spAutoFit/>
          </a:bodyPr>
          <a:lstStyle/>
          <a:p>
            <a:pPr algn="ctr">
              <a:lnSpc>
                <a:spcPts val="12599"/>
              </a:lnSpc>
            </a:pPr>
            <a:r>
              <a:rPr lang="en-US" sz="9000" b="1">
                <a:solidFill>
                  <a:srgbClr val="FFFFFF"/>
                </a:solidFill>
                <a:latin typeface="DejaVu Serif Bold"/>
                <a:ea typeface="DejaVu Serif Bold"/>
                <a:cs typeface="DejaVu Serif Bold"/>
                <a:sym typeface="DejaVu Serif Bold"/>
              </a:rPr>
              <a:t>Tấn công</a:t>
            </a: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76744" y="2541839"/>
            <a:ext cx="14734513" cy="6151659"/>
          </a:xfrm>
          <a:custGeom>
            <a:avLst/>
            <a:gdLst/>
            <a:ahLst/>
            <a:cxnLst/>
            <a:rect l="l" t="t" r="r" b="b"/>
            <a:pathLst>
              <a:path w="14734513" h="6151659">
                <a:moveTo>
                  <a:pt x="0" y="0"/>
                </a:moveTo>
                <a:lnTo>
                  <a:pt x="14734512" y="0"/>
                </a:lnTo>
                <a:lnTo>
                  <a:pt x="14734512" y="6151659"/>
                </a:lnTo>
                <a:lnTo>
                  <a:pt x="0" y="6151659"/>
                </a:lnTo>
                <a:lnTo>
                  <a:pt x="0" y="0"/>
                </a:lnTo>
                <a:close/>
              </a:path>
            </a:pathLst>
          </a:custGeom>
          <a:blipFill>
            <a:blip r:embed="rId2"/>
            <a:stretch>
              <a:fillRect/>
            </a:stretch>
          </a:blipFill>
        </p:spPr>
      </p:sp>
      <p:sp>
        <p:nvSpPr>
          <p:cNvPr id="3" name="TextBox 3"/>
          <p:cNvSpPr txBox="1"/>
          <p:nvPr/>
        </p:nvSpPr>
        <p:spPr>
          <a:xfrm>
            <a:off x="656253" y="501449"/>
            <a:ext cx="9144000"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Thiết lập IPP server giả</a:t>
            </a:r>
          </a:p>
        </p:txBody>
      </p:sp>
      <p:sp>
        <p:nvSpPr>
          <p:cNvPr id="4" name="TextBox 4"/>
          <p:cNvSpPr txBox="1"/>
          <p:nvPr/>
        </p:nvSpPr>
        <p:spPr>
          <a:xfrm>
            <a:off x="1776744" y="1566094"/>
            <a:ext cx="3579649"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Hàm main: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351084" y="2431610"/>
            <a:ext cx="11301259" cy="5989667"/>
          </a:xfrm>
          <a:custGeom>
            <a:avLst/>
            <a:gdLst/>
            <a:ahLst/>
            <a:cxnLst/>
            <a:rect l="l" t="t" r="r" b="b"/>
            <a:pathLst>
              <a:path w="11301259" h="5989667">
                <a:moveTo>
                  <a:pt x="0" y="0"/>
                </a:moveTo>
                <a:lnTo>
                  <a:pt x="11301259" y="0"/>
                </a:lnTo>
                <a:lnTo>
                  <a:pt x="11301259" y="5989667"/>
                </a:lnTo>
                <a:lnTo>
                  <a:pt x="0" y="5989667"/>
                </a:lnTo>
                <a:lnTo>
                  <a:pt x="0" y="0"/>
                </a:lnTo>
                <a:close/>
              </a:path>
            </a:pathLst>
          </a:custGeom>
          <a:blipFill>
            <a:blip r:embed="rId2"/>
            <a:stretch>
              <a:fillRect/>
            </a:stretch>
          </a:blipFill>
        </p:spPr>
      </p:sp>
      <p:sp>
        <p:nvSpPr>
          <p:cNvPr id="3" name="TextBox 3"/>
          <p:cNvSpPr txBox="1"/>
          <p:nvPr/>
        </p:nvSpPr>
        <p:spPr>
          <a:xfrm>
            <a:off x="656253" y="501449"/>
            <a:ext cx="9144000"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Thiết lập IPP server giả</a:t>
            </a:r>
          </a:p>
        </p:txBody>
      </p:sp>
      <p:sp>
        <p:nvSpPr>
          <p:cNvPr id="4" name="TextBox 4"/>
          <p:cNvSpPr txBox="1"/>
          <p:nvPr/>
        </p:nvSpPr>
        <p:spPr>
          <a:xfrm>
            <a:off x="1351084" y="1624791"/>
            <a:ext cx="5224970"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Class MaliciousPrinter: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2058443" y="2663016"/>
            <a:ext cx="11301259" cy="1695189"/>
          </a:xfrm>
          <a:custGeom>
            <a:avLst/>
            <a:gdLst/>
            <a:ahLst/>
            <a:cxnLst/>
            <a:rect l="l" t="t" r="r" b="b"/>
            <a:pathLst>
              <a:path w="11301259" h="1695189">
                <a:moveTo>
                  <a:pt x="0" y="0"/>
                </a:moveTo>
                <a:lnTo>
                  <a:pt x="11301259" y="0"/>
                </a:lnTo>
                <a:lnTo>
                  <a:pt x="11301259" y="1695189"/>
                </a:lnTo>
                <a:lnTo>
                  <a:pt x="0" y="1695189"/>
                </a:lnTo>
                <a:lnTo>
                  <a:pt x="0" y="0"/>
                </a:lnTo>
                <a:close/>
              </a:path>
            </a:pathLst>
          </a:custGeom>
          <a:blipFill>
            <a:blip r:embed="rId2"/>
            <a:stretch>
              <a:fillRect/>
            </a:stretch>
          </a:blipFill>
        </p:spPr>
      </p:sp>
      <p:sp>
        <p:nvSpPr>
          <p:cNvPr id="3" name="Freeform 3"/>
          <p:cNvSpPr/>
          <p:nvPr/>
        </p:nvSpPr>
        <p:spPr>
          <a:xfrm>
            <a:off x="2058443" y="5548323"/>
            <a:ext cx="11301259" cy="847594"/>
          </a:xfrm>
          <a:custGeom>
            <a:avLst/>
            <a:gdLst/>
            <a:ahLst/>
            <a:cxnLst/>
            <a:rect l="l" t="t" r="r" b="b"/>
            <a:pathLst>
              <a:path w="11301259" h="847594">
                <a:moveTo>
                  <a:pt x="0" y="0"/>
                </a:moveTo>
                <a:lnTo>
                  <a:pt x="11301259" y="0"/>
                </a:lnTo>
                <a:lnTo>
                  <a:pt x="11301259" y="847594"/>
                </a:lnTo>
                <a:lnTo>
                  <a:pt x="0" y="847594"/>
                </a:lnTo>
                <a:lnTo>
                  <a:pt x="0" y="0"/>
                </a:lnTo>
                <a:close/>
              </a:path>
            </a:pathLst>
          </a:custGeom>
          <a:blipFill>
            <a:blip r:embed="rId3"/>
            <a:stretch>
              <a:fillRect/>
            </a:stretch>
          </a:blipFill>
        </p:spPr>
      </p:sp>
      <p:sp>
        <p:nvSpPr>
          <p:cNvPr id="4" name="Freeform 4"/>
          <p:cNvSpPr/>
          <p:nvPr/>
        </p:nvSpPr>
        <p:spPr>
          <a:xfrm>
            <a:off x="2058443" y="7586542"/>
            <a:ext cx="7672834" cy="2149197"/>
          </a:xfrm>
          <a:custGeom>
            <a:avLst/>
            <a:gdLst/>
            <a:ahLst/>
            <a:cxnLst/>
            <a:rect l="l" t="t" r="r" b="b"/>
            <a:pathLst>
              <a:path w="7672834" h="2149197">
                <a:moveTo>
                  <a:pt x="0" y="0"/>
                </a:moveTo>
                <a:lnTo>
                  <a:pt x="7672834" y="0"/>
                </a:lnTo>
                <a:lnTo>
                  <a:pt x="7672834" y="2149197"/>
                </a:lnTo>
                <a:lnTo>
                  <a:pt x="0" y="2149197"/>
                </a:lnTo>
                <a:lnTo>
                  <a:pt x="0" y="0"/>
                </a:lnTo>
                <a:close/>
              </a:path>
            </a:pathLst>
          </a:custGeom>
          <a:blipFill>
            <a:blip r:embed="rId4"/>
            <a:stretch>
              <a:fillRect/>
            </a:stretch>
          </a:blipFill>
        </p:spPr>
      </p:sp>
      <p:sp>
        <p:nvSpPr>
          <p:cNvPr id="5" name="TextBox 5"/>
          <p:cNvSpPr txBox="1"/>
          <p:nvPr/>
        </p:nvSpPr>
        <p:spPr>
          <a:xfrm>
            <a:off x="656253" y="501449"/>
            <a:ext cx="9144000"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Thiết lập IPP server giả</a:t>
            </a:r>
          </a:p>
        </p:txBody>
      </p:sp>
      <p:sp>
        <p:nvSpPr>
          <p:cNvPr id="6" name="TextBox 6"/>
          <p:cNvSpPr txBox="1"/>
          <p:nvPr/>
        </p:nvSpPr>
        <p:spPr>
          <a:xfrm>
            <a:off x="1351084" y="1624791"/>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Các chức năng của máy in mà hệ thống CUPS bắt buộc phải có:</a:t>
            </a:r>
          </a:p>
        </p:txBody>
      </p:sp>
      <p:sp>
        <p:nvSpPr>
          <p:cNvPr id="7" name="TextBox 7"/>
          <p:cNvSpPr txBox="1"/>
          <p:nvPr/>
        </p:nvSpPr>
        <p:spPr>
          <a:xfrm>
            <a:off x="1351084" y="4657989"/>
            <a:ext cx="6760949"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Thuộc tính chứa reverseshell:</a:t>
            </a:r>
          </a:p>
        </p:txBody>
      </p:sp>
      <p:sp>
        <p:nvSpPr>
          <p:cNvPr id="8" name="TextBox 8"/>
          <p:cNvSpPr txBox="1"/>
          <p:nvPr/>
        </p:nvSpPr>
        <p:spPr>
          <a:xfrm>
            <a:off x="1351084" y="6695955"/>
            <a:ext cx="13288859"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Hàm response lại yêu cầu khai báo thuộc tính máy in từ victim: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3687784" y="1603318"/>
            <a:ext cx="10912433" cy="8238887"/>
          </a:xfrm>
          <a:custGeom>
            <a:avLst/>
            <a:gdLst/>
            <a:ahLst/>
            <a:cxnLst/>
            <a:rect l="l" t="t" r="r" b="b"/>
            <a:pathLst>
              <a:path w="10912433" h="8238887">
                <a:moveTo>
                  <a:pt x="0" y="0"/>
                </a:moveTo>
                <a:lnTo>
                  <a:pt x="10912432" y="0"/>
                </a:lnTo>
                <a:lnTo>
                  <a:pt x="10912432" y="8238887"/>
                </a:lnTo>
                <a:lnTo>
                  <a:pt x="0" y="8238887"/>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2712143" y="1522171"/>
            <a:ext cx="12863714" cy="8313175"/>
          </a:xfrm>
          <a:custGeom>
            <a:avLst/>
            <a:gdLst/>
            <a:ahLst/>
            <a:cxnLst/>
            <a:rect l="l" t="t" r="r" b="b"/>
            <a:pathLst>
              <a:path w="12863714" h="8313175">
                <a:moveTo>
                  <a:pt x="0" y="0"/>
                </a:moveTo>
                <a:lnTo>
                  <a:pt x="12863714" y="0"/>
                </a:lnTo>
                <a:lnTo>
                  <a:pt x="12863714" y="8313175"/>
                </a:lnTo>
                <a:lnTo>
                  <a:pt x="0" y="8313175"/>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01764" y="1734982"/>
            <a:ext cx="14884472" cy="7777137"/>
          </a:xfrm>
          <a:custGeom>
            <a:avLst/>
            <a:gdLst/>
            <a:ahLst/>
            <a:cxnLst/>
            <a:rect l="l" t="t" r="r" b="b"/>
            <a:pathLst>
              <a:path w="14884472" h="7777137">
                <a:moveTo>
                  <a:pt x="0" y="0"/>
                </a:moveTo>
                <a:lnTo>
                  <a:pt x="14884472" y="0"/>
                </a:lnTo>
                <a:lnTo>
                  <a:pt x="14884472" y="7777136"/>
                </a:lnTo>
                <a:lnTo>
                  <a:pt x="0" y="7777136"/>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2440738" y="1666183"/>
            <a:ext cx="13800564" cy="7159043"/>
          </a:xfrm>
          <a:custGeom>
            <a:avLst/>
            <a:gdLst/>
            <a:ahLst/>
            <a:cxnLst/>
            <a:rect l="l" t="t" r="r" b="b"/>
            <a:pathLst>
              <a:path w="13800564" h="7159043">
                <a:moveTo>
                  <a:pt x="0" y="0"/>
                </a:moveTo>
                <a:lnTo>
                  <a:pt x="13800564" y="0"/>
                </a:lnTo>
                <a:lnTo>
                  <a:pt x="13800564" y="7159043"/>
                </a:lnTo>
                <a:lnTo>
                  <a:pt x="0" y="7159043"/>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22788" y="1568080"/>
            <a:ext cx="5802923" cy="4114800"/>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1901794" y="3016515"/>
            <a:ext cx="3316367" cy="2665730"/>
          </a:xfrm>
          <a:prstGeom prst="rect">
            <a:avLst/>
          </a:prstGeom>
        </p:spPr>
        <p:txBody>
          <a:bodyPr lIns="0" tIns="0" rIns="0" bIns="0" rtlCol="0" anchor="t">
            <a:spAutoFit/>
          </a:bodyPr>
          <a:lstStyle/>
          <a:p>
            <a:pPr algn="ctr">
              <a:lnSpc>
                <a:spcPts val="5320"/>
              </a:lnSpc>
            </a:pPr>
            <a:r>
              <a:rPr lang="en-US" sz="3800">
                <a:solidFill>
                  <a:srgbClr val="FFFFFF"/>
                </a:solidFill>
                <a:latin typeface="DejaVu Serif"/>
                <a:ea typeface="DejaVu Serif"/>
                <a:cs typeface="DejaVu Serif"/>
                <a:sym typeface="DejaVu Serif"/>
              </a:rPr>
              <a:t>B21DCAT119</a:t>
            </a:r>
          </a:p>
          <a:p>
            <a:pPr algn="ctr">
              <a:lnSpc>
                <a:spcPts val="5320"/>
              </a:lnSpc>
            </a:pPr>
            <a:r>
              <a:rPr lang="en-US" sz="3800">
                <a:solidFill>
                  <a:srgbClr val="FFFFFF"/>
                </a:solidFill>
                <a:latin typeface="DejaVu Serif"/>
                <a:ea typeface="DejaVu Serif"/>
                <a:cs typeface="DejaVu Serif"/>
                <a:sym typeface="DejaVu Serif"/>
              </a:rPr>
              <a:t>B21DCAT115</a:t>
            </a:r>
          </a:p>
          <a:p>
            <a:pPr algn="ctr">
              <a:lnSpc>
                <a:spcPts val="5320"/>
              </a:lnSpc>
            </a:pPr>
            <a:r>
              <a:rPr lang="en-US" sz="3800">
                <a:solidFill>
                  <a:srgbClr val="FFFFFF"/>
                </a:solidFill>
                <a:latin typeface="DejaVu Serif"/>
                <a:ea typeface="DejaVu Serif"/>
                <a:cs typeface="DejaVu Serif"/>
                <a:sym typeface="DejaVu Serif"/>
              </a:rPr>
              <a:t>B21DCAT215</a:t>
            </a:r>
          </a:p>
          <a:p>
            <a:pPr algn="ctr">
              <a:lnSpc>
                <a:spcPts val="5320"/>
              </a:lnSpc>
            </a:pPr>
            <a:r>
              <a:rPr lang="en-US" sz="3800">
                <a:solidFill>
                  <a:srgbClr val="FFFFFF"/>
                </a:solidFill>
                <a:latin typeface="DejaVu Serif"/>
                <a:ea typeface="DejaVu Serif"/>
                <a:cs typeface="DejaVu Serif"/>
                <a:sym typeface="DejaVu Serif"/>
              </a:rPr>
              <a:t>B21DCAT179</a:t>
            </a:r>
          </a:p>
        </p:txBody>
      </p:sp>
      <p:sp>
        <p:nvSpPr>
          <p:cNvPr id="6" name="Freeform 6"/>
          <p:cNvSpPr/>
          <p:nvPr/>
        </p:nvSpPr>
        <p:spPr>
          <a:xfrm flipH="1" flipV="1">
            <a:off x="14057047" y="4061712"/>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6962834" y="1114636"/>
            <a:ext cx="4771966" cy="946150"/>
          </a:xfrm>
          <a:prstGeom prst="rect">
            <a:avLst/>
          </a:prstGeom>
        </p:spPr>
        <p:txBody>
          <a:bodyPr wrap="square" lIns="0" tIns="0" rIns="0" bIns="0" rtlCol="0" anchor="t">
            <a:spAutoFit/>
          </a:bodyPr>
          <a:lstStyle/>
          <a:p>
            <a:pPr algn="ctr">
              <a:lnSpc>
                <a:spcPts val="7699"/>
              </a:lnSpc>
            </a:pPr>
            <a:r>
              <a:rPr lang="en-US" sz="5499" b="1" dirty="0" err="1">
                <a:solidFill>
                  <a:srgbClr val="FFFFFF"/>
                </a:solidFill>
                <a:latin typeface="DejaVu Serif Bold"/>
                <a:ea typeface="DejaVu Serif Bold"/>
                <a:cs typeface="DejaVu Serif Bold"/>
                <a:sym typeface="DejaVu Serif Bold"/>
              </a:rPr>
              <a:t>Thành</a:t>
            </a:r>
            <a:r>
              <a:rPr lang="en-US" sz="5499" b="1" dirty="0">
                <a:solidFill>
                  <a:srgbClr val="FFFFFF"/>
                </a:solidFill>
                <a:latin typeface="DejaVu Serif Bold"/>
                <a:ea typeface="DejaVu Serif Bold"/>
                <a:cs typeface="DejaVu Serif Bold"/>
                <a:sym typeface="DejaVu Serif Bold"/>
              </a:rPr>
              <a:t> </a:t>
            </a:r>
            <a:r>
              <a:rPr lang="en-US" sz="5499" b="1" dirty="0" err="1">
                <a:solidFill>
                  <a:srgbClr val="FFFFFF"/>
                </a:solidFill>
                <a:latin typeface="DejaVu Serif Bold"/>
                <a:ea typeface="DejaVu Serif Bold"/>
                <a:cs typeface="DejaVu Serif Bold"/>
                <a:sym typeface="DejaVu Serif Bold"/>
              </a:rPr>
              <a:t>viên</a:t>
            </a:r>
            <a:endParaRPr lang="en-US" sz="5499" b="1" dirty="0">
              <a:solidFill>
                <a:srgbClr val="FFFFFF"/>
              </a:solidFill>
              <a:latin typeface="DejaVu Serif Bold"/>
              <a:ea typeface="DejaVu Serif Bold"/>
              <a:cs typeface="DejaVu Serif Bold"/>
              <a:sym typeface="DejaVu Serif Bold"/>
            </a:endParaRPr>
          </a:p>
        </p:txBody>
      </p:sp>
      <p:sp>
        <p:nvSpPr>
          <p:cNvPr id="8" name="TextBox 8"/>
          <p:cNvSpPr txBox="1"/>
          <p:nvPr/>
        </p:nvSpPr>
        <p:spPr>
          <a:xfrm>
            <a:off x="1632942" y="3016515"/>
            <a:ext cx="7358658" cy="2665730"/>
          </a:xfrm>
          <a:prstGeom prst="rect">
            <a:avLst/>
          </a:prstGeom>
        </p:spPr>
        <p:txBody>
          <a:bodyPr wrap="square" lIns="0" tIns="0" rIns="0" bIns="0" rtlCol="0" anchor="t">
            <a:spAutoFit/>
          </a:bodyPr>
          <a:lstStyle/>
          <a:p>
            <a:pPr algn="ctr">
              <a:lnSpc>
                <a:spcPts val="5319"/>
              </a:lnSpc>
            </a:pPr>
            <a:r>
              <a:rPr lang="en-US" sz="3799" dirty="0">
                <a:solidFill>
                  <a:srgbClr val="FFFFFF"/>
                </a:solidFill>
                <a:latin typeface="DejaVu Serif"/>
                <a:ea typeface="DejaVu Serif"/>
                <a:cs typeface="DejaVu Serif"/>
                <a:sym typeface="DejaVu Serif"/>
              </a:rPr>
              <a:t>              Nguyễn Bá Hải Long</a:t>
            </a:r>
          </a:p>
          <a:p>
            <a:pPr algn="l">
              <a:lnSpc>
                <a:spcPts val="5319"/>
              </a:lnSpc>
            </a:pPr>
            <a:r>
              <a:rPr lang="en-US" sz="3799" dirty="0">
                <a:solidFill>
                  <a:srgbClr val="FFFFFF"/>
                </a:solidFill>
                <a:latin typeface="DejaVu Serif"/>
                <a:ea typeface="DejaVu Serif"/>
                <a:cs typeface="DejaVu Serif"/>
                <a:sym typeface="DejaVu Serif"/>
              </a:rPr>
              <a:t>              Nguyễn Văn </a:t>
            </a:r>
            <a:r>
              <a:rPr lang="en-US" sz="3799" dirty="0" err="1">
                <a:solidFill>
                  <a:srgbClr val="FFFFFF"/>
                </a:solidFill>
                <a:latin typeface="DejaVu Serif"/>
                <a:ea typeface="DejaVu Serif"/>
                <a:cs typeface="DejaVu Serif"/>
                <a:sym typeface="DejaVu Serif"/>
              </a:rPr>
              <a:t>Kiên</a:t>
            </a:r>
            <a:endParaRPr lang="en-US" sz="3799" dirty="0">
              <a:solidFill>
                <a:srgbClr val="FFFFFF"/>
              </a:solidFill>
              <a:latin typeface="DejaVu Serif"/>
              <a:ea typeface="DejaVu Serif"/>
              <a:cs typeface="DejaVu Serif"/>
              <a:sym typeface="DejaVu Serif"/>
            </a:endParaRPr>
          </a:p>
          <a:p>
            <a:pPr algn="l">
              <a:lnSpc>
                <a:spcPts val="5319"/>
              </a:lnSpc>
            </a:pPr>
            <a:r>
              <a:rPr lang="en-US" sz="3799" dirty="0">
                <a:solidFill>
                  <a:srgbClr val="FFFFFF"/>
                </a:solidFill>
                <a:latin typeface="DejaVu Serif"/>
                <a:ea typeface="DejaVu Serif"/>
                <a:cs typeface="DejaVu Serif"/>
                <a:sym typeface="DejaVu Serif"/>
              </a:rPr>
              <a:t>              </a:t>
            </a:r>
            <a:r>
              <a:rPr lang="en-US" sz="3799" dirty="0" err="1">
                <a:solidFill>
                  <a:srgbClr val="FFFFFF"/>
                </a:solidFill>
                <a:latin typeface="DejaVu Serif"/>
                <a:ea typeface="DejaVu Serif"/>
                <a:cs typeface="DejaVu Serif"/>
                <a:sym typeface="DejaVu Serif"/>
              </a:rPr>
              <a:t>Đô</a:t>
            </a:r>
            <a:r>
              <a:rPr lang="en-US" sz="3799" dirty="0">
                <a:solidFill>
                  <a:srgbClr val="FFFFFF"/>
                </a:solidFill>
                <a:latin typeface="DejaVu Serif"/>
                <a:ea typeface="DejaVu Serif"/>
                <a:cs typeface="DejaVu Serif"/>
                <a:sym typeface="DejaVu Serif"/>
              </a:rPr>
              <a:t>̃ Quang </a:t>
            </a:r>
            <a:r>
              <a:rPr lang="en-US" sz="3799" dirty="0" err="1">
                <a:solidFill>
                  <a:srgbClr val="FFFFFF"/>
                </a:solidFill>
                <a:latin typeface="DejaVu Serif"/>
                <a:ea typeface="DejaVu Serif"/>
                <a:cs typeface="DejaVu Serif"/>
                <a:sym typeface="DejaVu Serif"/>
              </a:rPr>
              <a:t>Tùng</a:t>
            </a:r>
            <a:endParaRPr lang="en-US" sz="3799" dirty="0">
              <a:solidFill>
                <a:srgbClr val="FFFFFF"/>
              </a:solidFill>
              <a:latin typeface="DejaVu Serif"/>
              <a:ea typeface="DejaVu Serif"/>
              <a:cs typeface="DejaVu Serif"/>
              <a:sym typeface="DejaVu Serif"/>
            </a:endParaRPr>
          </a:p>
          <a:p>
            <a:pPr algn="l">
              <a:lnSpc>
                <a:spcPts val="5319"/>
              </a:lnSpc>
            </a:pPr>
            <a:r>
              <a:rPr lang="en-US" sz="3799" dirty="0">
                <a:solidFill>
                  <a:srgbClr val="FFFFFF"/>
                </a:solidFill>
                <a:latin typeface="DejaVu Serif"/>
                <a:ea typeface="DejaVu Serif"/>
                <a:cs typeface="DejaVu Serif"/>
                <a:sym typeface="DejaVu Serif"/>
              </a:rPr>
              <a:t>              </a:t>
            </a:r>
            <a:r>
              <a:rPr lang="en-US" sz="3799" dirty="0" err="1">
                <a:solidFill>
                  <a:srgbClr val="FFFFFF"/>
                </a:solidFill>
                <a:latin typeface="DejaVu Serif"/>
                <a:ea typeface="DejaVu Serif"/>
                <a:cs typeface="DejaVu Serif"/>
                <a:sym typeface="DejaVu Serif"/>
              </a:rPr>
              <a:t>Phạm</a:t>
            </a:r>
            <a:r>
              <a:rPr lang="en-US" sz="3799" dirty="0">
                <a:solidFill>
                  <a:srgbClr val="FFFFFF"/>
                </a:solidFill>
                <a:latin typeface="DejaVu Serif"/>
                <a:ea typeface="DejaVu Serif"/>
                <a:cs typeface="DejaVu Serif"/>
                <a:sym typeface="DejaVu Serif"/>
              </a:rPr>
              <a:t> </a:t>
            </a:r>
            <a:r>
              <a:rPr lang="en-US" sz="3799" dirty="0" err="1">
                <a:solidFill>
                  <a:srgbClr val="FFFFFF"/>
                </a:solidFill>
                <a:latin typeface="DejaVu Serif"/>
                <a:ea typeface="DejaVu Serif"/>
                <a:cs typeface="DejaVu Serif"/>
                <a:sym typeface="DejaVu Serif"/>
              </a:rPr>
              <a:t>Tiến</a:t>
            </a:r>
            <a:r>
              <a:rPr lang="en-US" sz="3799" dirty="0">
                <a:solidFill>
                  <a:srgbClr val="FFFFFF"/>
                </a:solidFill>
                <a:latin typeface="DejaVu Serif"/>
                <a:ea typeface="DejaVu Serif"/>
                <a:cs typeface="DejaVu Serif"/>
                <a:sym typeface="DejaVu Serif"/>
              </a:rPr>
              <a:t> Thành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028700" y="2878735"/>
            <a:ext cx="16230600" cy="4848892"/>
          </a:xfrm>
          <a:custGeom>
            <a:avLst/>
            <a:gdLst/>
            <a:ahLst/>
            <a:cxnLst/>
            <a:rect l="l" t="t" r="r" b="b"/>
            <a:pathLst>
              <a:path w="16230600" h="4848892">
                <a:moveTo>
                  <a:pt x="0" y="0"/>
                </a:moveTo>
                <a:lnTo>
                  <a:pt x="16230600" y="0"/>
                </a:lnTo>
                <a:lnTo>
                  <a:pt x="16230600" y="4848891"/>
                </a:lnTo>
                <a:lnTo>
                  <a:pt x="0" y="4848891"/>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5085592" y="2510616"/>
            <a:ext cx="8116817" cy="4474395"/>
          </a:xfrm>
          <a:custGeom>
            <a:avLst/>
            <a:gdLst/>
            <a:ahLst/>
            <a:cxnLst/>
            <a:rect l="l" t="t" r="r" b="b"/>
            <a:pathLst>
              <a:path w="8116817" h="4474395">
                <a:moveTo>
                  <a:pt x="0" y="0"/>
                </a:moveTo>
                <a:lnTo>
                  <a:pt x="8116816" y="0"/>
                </a:lnTo>
                <a:lnTo>
                  <a:pt x="8116816" y="4474396"/>
                </a:lnTo>
                <a:lnTo>
                  <a:pt x="0" y="4474396"/>
                </a:lnTo>
                <a:lnTo>
                  <a:pt x="0" y="0"/>
                </a:lnTo>
                <a:close/>
              </a:path>
            </a:pathLst>
          </a:custGeom>
          <a:blipFill>
            <a:blip r:embed="rId2"/>
            <a:stretch>
              <a:fillRect/>
            </a:stretch>
          </a:blipFill>
        </p:spPr>
      </p:sp>
      <p:sp>
        <p:nvSpPr>
          <p:cNvPr id="3" name="Freeform 3"/>
          <p:cNvSpPr/>
          <p:nvPr/>
        </p:nvSpPr>
        <p:spPr>
          <a:xfrm>
            <a:off x="3175470" y="7949268"/>
            <a:ext cx="11301259" cy="2189619"/>
          </a:xfrm>
          <a:custGeom>
            <a:avLst/>
            <a:gdLst/>
            <a:ahLst/>
            <a:cxnLst/>
            <a:rect l="l" t="t" r="r" b="b"/>
            <a:pathLst>
              <a:path w="11301259" h="2189619">
                <a:moveTo>
                  <a:pt x="0" y="0"/>
                </a:moveTo>
                <a:lnTo>
                  <a:pt x="11301259" y="0"/>
                </a:lnTo>
                <a:lnTo>
                  <a:pt x="11301259" y="2189619"/>
                </a:lnTo>
                <a:lnTo>
                  <a:pt x="0" y="2189619"/>
                </a:lnTo>
                <a:lnTo>
                  <a:pt x="0" y="0"/>
                </a:lnTo>
                <a:close/>
              </a:path>
            </a:pathLst>
          </a:custGeom>
          <a:blipFill>
            <a:blip r:embed="rId3"/>
            <a:stretch>
              <a:fillRect/>
            </a:stretch>
          </a:blipFill>
        </p:spPr>
      </p:sp>
      <p:sp>
        <p:nvSpPr>
          <p:cNvPr id="4" name="TextBox 4"/>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
        <p:nvSpPr>
          <p:cNvPr id="5" name="TextBox 5"/>
          <p:cNvSpPr txBox="1"/>
          <p:nvPr/>
        </p:nvSpPr>
        <p:spPr>
          <a:xfrm>
            <a:off x="1351084" y="1624791"/>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Victim thực hiện lệnh in lộn tới IPP server giả mạo của attacker:</a:t>
            </a:r>
          </a:p>
        </p:txBody>
      </p:sp>
      <p:sp>
        <p:nvSpPr>
          <p:cNvPr id="6" name="TextBox 6"/>
          <p:cNvSpPr txBox="1"/>
          <p:nvPr/>
        </p:nvSpPr>
        <p:spPr>
          <a:xfrm>
            <a:off x="1028700" y="7280287"/>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Thành công chiếm được quyền người dùng lp: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491383" y="4282440"/>
            <a:ext cx="13305234" cy="1550670"/>
          </a:xfrm>
          <a:prstGeom prst="rect">
            <a:avLst/>
          </a:prstGeom>
        </p:spPr>
        <p:txBody>
          <a:bodyPr lIns="0" tIns="0" rIns="0" bIns="0" rtlCol="0" anchor="t">
            <a:spAutoFit/>
          </a:bodyPr>
          <a:lstStyle/>
          <a:p>
            <a:pPr algn="ctr">
              <a:lnSpc>
                <a:spcPts val="12599"/>
              </a:lnSpc>
            </a:pPr>
            <a:r>
              <a:rPr lang="en-US" sz="9000" b="1">
                <a:solidFill>
                  <a:srgbClr val="FFFFFF"/>
                </a:solidFill>
                <a:latin typeface="DejaVu Serif Bold"/>
                <a:ea typeface="DejaVu Serif Bold"/>
                <a:cs typeface="DejaVu Serif Bold"/>
                <a:sym typeface="DejaVu Serif Bold"/>
              </a:rPr>
              <a:t>Leo thang đặc quyền</a:t>
            </a: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2664750" y="2510616"/>
            <a:ext cx="13203745" cy="2937833"/>
          </a:xfrm>
          <a:custGeom>
            <a:avLst/>
            <a:gdLst/>
            <a:ahLst/>
            <a:cxnLst/>
            <a:rect l="l" t="t" r="r" b="b"/>
            <a:pathLst>
              <a:path w="13203745" h="2937833">
                <a:moveTo>
                  <a:pt x="0" y="0"/>
                </a:moveTo>
                <a:lnTo>
                  <a:pt x="13203746" y="0"/>
                </a:lnTo>
                <a:lnTo>
                  <a:pt x="13203746" y="2937834"/>
                </a:lnTo>
                <a:lnTo>
                  <a:pt x="0" y="2937834"/>
                </a:lnTo>
                <a:lnTo>
                  <a:pt x="0" y="0"/>
                </a:lnTo>
                <a:close/>
              </a:path>
            </a:pathLst>
          </a:custGeom>
          <a:blipFill>
            <a:blip r:embed="rId2"/>
            <a:stretch>
              <a:fillRect/>
            </a:stretch>
          </a:blipFill>
        </p:spPr>
      </p:sp>
      <p:sp>
        <p:nvSpPr>
          <p:cNvPr id="3" name="Freeform 3"/>
          <p:cNvSpPr/>
          <p:nvPr/>
        </p:nvSpPr>
        <p:spPr>
          <a:xfrm>
            <a:off x="2664750" y="6629550"/>
            <a:ext cx="11301259" cy="2203745"/>
          </a:xfrm>
          <a:custGeom>
            <a:avLst/>
            <a:gdLst/>
            <a:ahLst/>
            <a:cxnLst/>
            <a:rect l="l" t="t" r="r" b="b"/>
            <a:pathLst>
              <a:path w="11301259" h="2203745">
                <a:moveTo>
                  <a:pt x="0" y="0"/>
                </a:moveTo>
                <a:lnTo>
                  <a:pt x="11301259" y="0"/>
                </a:lnTo>
                <a:lnTo>
                  <a:pt x="11301259" y="2203745"/>
                </a:lnTo>
                <a:lnTo>
                  <a:pt x="0" y="2203745"/>
                </a:lnTo>
                <a:lnTo>
                  <a:pt x="0" y="0"/>
                </a:lnTo>
                <a:close/>
              </a:path>
            </a:pathLst>
          </a:custGeom>
          <a:blipFill>
            <a:blip r:embed="rId3"/>
            <a:stretch>
              <a:fillRect/>
            </a:stretch>
          </a:blipFill>
        </p:spPr>
      </p:sp>
      <p:sp>
        <p:nvSpPr>
          <p:cNvPr id="4" name="TextBox 4"/>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
        <p:nvSpPr>
          <p:cNvPr id="5" name="TextBox 5"/>
          <p:cNvSpPr txBox="1"/>
          <p:nvPr/>
        </p:nvSpPr>
        <p:spPr>
          <a:xfrm>
            <a:off x="1351084" y="1624791"/>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Kiểm tra crontab cho thấy victim có một dịch vụ backup_cups:</a:t>
            </a:r>
          </a:p>
        </p:txBody>
      </p:sp>
      <p:sp>
        <p:nvSpPr>
          <p:cNvPr id="6" name="TextBox 6"/>
          <p:cNvSpPr txBox="1"/>
          <p:nvPr/>
        </p:nvSpPr>
        <p:spPr>
          <a:xfrm>
            <a:off x="1351084" y="5743725"/>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Victim cấu hình lỗi phân quyền: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2765802" y="2510616"/>
            <a:ext cx="13136406" cy="4794788"/>
          </a:xfrm>
          <a:custGeom>
            <a:avLst/>
            <a:gdLst/>
            <a:ahLst/>
            <a:cxnLst/>
            <a:rect l="l" t="t" r="r" b="b"/>
            <a:pathLst>
              <a:path w="13136406" h="4794788">
                <a:moveTo>
                  <a:pt x="0" y="0"/>
                </a:moveTo>
                <a:lnTo>
                  <a:pt x="13136406" y="0"/>
                </a:lnTo>
                <a:lnTo>
                  <a:pt x="13136406" y="4794789"/>
                </a:lnTo>
                <a:lnTo>
                  <a:pt x="0" y="4794789"/>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
        <p:nvSpPr>
          <p:cNvPr id="4" name="TextBox 4"/>
          <p:cNvSpPr txBox="1"/>
          <p:nvPr/>
        </p:nvSpPr>
        <p:spPr>
          <a:xfrm>
            <a:off x="1351084" y="1624791"/>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Sửa đổi file thực thi backup_cups.sh: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3493371" y="2510616"/>
            <a:ext cx="11301259" cy="3785922"/>
          </a:xfrm>
          <a:custGeom>
            <a:avLst/>
            <a:gdLst/>
            <a:ahLst/>
            <a:cxnLst/>
            <a:rect l="l" t="t" r="r" b="b"/>
            <a:pathLst>
              <a:path w="11301259" h="3785922">
                <a:moveTo>
                  <a:pt x="0" y="0"/>
                </a:moveTo>
                <a:lnTo>
                  <a:pt x="11301258" y="0"/>
                </a:lnTo>
                <a:lnTo>
                  <a:pt x="11301258" y="3785922"/>
                </a:lnTo>
                <a:lnTo>
                  <a:pt x="0" y="3785922"/>
                </a:lnTo>
                <a:lnTo>
                  <a:pt x="0" y="0"/>
                </a:lnTo>
                <a:close/>
              </a:path>
            </a:pathLst>
          </a:custGeom>
          <a:blipFill>
            <a:blip r:embed="rId2"/>
            <a:stretch>
              <a:fillRect/>
            </a:stretch>
          </a:blipFill>
        </p:spPr>
      </p:sp>
      <p:sp>
        <p:nvSpPr>
          <p:cNvPr id="3" name="TextBox 3"/>
          <p:cNvSpPr txBox="1"/>
          <p:nvPr/>
        </p:nvSpPr>
        <p:spPr>
          <a:xfrm>
            <a:off x="1028700" y="650875"/>
            <a:ext cx="4293541" cy="679450"/>
          </a:xfrm>
          <a:prstGeom prst="rect">
            <a:avLst/>
          </a:prstGeom>
        </p:spPr>
        <p:txBody>
          <a:bodyPr lIns="0" tIns="0" rIns="0" bIns="0" rtlCol="0" anchor="t">
            <a:spAutoFit/>
          </a:bodyPr>
          <a:lstStyle/>
          <a:p>
            <a:pPr algn="ctr">
              <a:lnSpc>
                <a:spcPts val="5599"/>
              </a:lnSpc>
            </a:pPr>
            <a:r>
              <a:rPr lang="en-US" sz="3999" b="1">
                <a:solidFill>
                  <a:srgbClr val="FFFFFF"/>
                </a:solidFill>
                <a:latin typeface="DejaVu Serif Bold"/>
                <a:ea typeface="DejaVu Serif Bold"/>
                <a:cs typeface="DejaVu Serif Bold"/>
                <a:sym typeface="DejaVu Serif Bold"/>
              </a:rPr>
              <a:t>Khai thác CVE</a:t>
            </a:r>
          </a:p>
        </p:txBody>
      </p:sp>
      <p:sp>
        <p:nvSpPr>
          <p:cNvPr id="4" name="TextBox 4"/>
          <p:cNvSpPr txBox="1"/>
          <p:nvPr/>
        </p:nvSpPr>
        <p:spPr>
          <a:xfrm>
            <a:off x="1351084" y="1624791"/>
            <a:ext cx="13834535"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Lắng nghe cổng 4444 và thành công leo thang đặc quyền: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919615" y="4282440"/>
            <a:ext cx="4448770" cy="1550670"/>
          </a:xfrm>
          <a:prstGeom prst="rect">
            <a:avLst/>
          </a:prstGeom>
        </p:spPr>
        <p:txBody>
          <a:bodyPr lIns="0" tIns="0" rIns="0" bIns="0" rtlCol="0" anchor="t">
            <a:spAutoFit/>
          </a:bodyPr>
          <a:lstStyle/>
          <a:p>
            <a:pPr algn="ctr">
              <a:lnSpc>
                <a:spcPts val="12599"/>
              </a:lnSpc>
            </a:pPr>
            <a:r>
              <a:rPr lang="en-US" sz="9000" b="1">
                <a:solidFill>
                  <a:srgbClr val="FFFFFF"/>
                </a:solidFill>
                <a:latin typeface="DejaVu Serif Bold"/>
                <a:ea typeface="DejaVu Serif Bold"/>
                <a:cs typeface="DejaVu Serif Bold"/>
                <a:sym typeface="DejaVu Serif Bold"/>
              </a:rPr>
              <a:t>Duy trì</a:t>
            </a: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3371" y="1028700"/>
            <a:ext cx="11301259" cy="1525670"/>
          </a:xfrm>
          <a:custGeom>
            <a:avLst/>
            <a:gdLst/>
            <a:ahLst/>
            <a:cxnLst/>
            <a:rect l="l" t="t" r="r" b="b"/>
            <a:pathLst>
              <a:path w="11301259" h="1525670">
                <a:moveTo>
                  <a:pt x="0" y="0"/>
                </a:moveTo>
                <a:lnTo>
                  <a:pt x="11301258" y="0"/>
                </a:lnTo>
                <a:lnTo>
                  <a:pt x="11301258" y="1525670"/>
                </a:lnTo>
                <a:lnTo>
                  <a:pt x="0" y="1525670"/>
                </a:lnTo>
                <a:lnTo>
                  <a:pt x="0" y="0"/>
                </a:lnTo>
                <a:close/>
              </a:path>
            </a:pathLst>
          </a:custGeom>
          <a:blipFill>
            <a:blip r:embed="rId4"/>
            <a:stretch>
              <a:fillRect/>
            </a:stretch>
          </a:blipFill>
        </p:spPr>
      </p:sp>
      <p:sp>
        <p:nvSpPr>
          <p:cNvPr id="4" name="Freeform 4"/>
          <p:cNvSpPr/>
          <p:nvPr/>
        </p:nvSpPr>
        <p:spPr>
          <a:xfrm>
            <a:off x="3493371" y="3580007"/>
            <a:ext cx="9685788" cy="5678293"/>
          </a:xfrm>
          <a:custGeom>
            <a:avLst/>
            <a:gdLst/>
            <a:ahLst/>
            <a:cxnLst/>
            <a:rect l="l" t="t" r="r" b="b"/>
            <a:pathLst>
              <a:path w="9685788" h="5678293">
                <a:moveTo>
                  <a:pt x="0" y="0"/>
                </a:moveTo>
                <a:lnTo>
                  <a:pt x="9685787" y="0"/>
                </a:lnTo>
                <a:lnTo>
                  <a:pt x="9685787" y="5678293"/>
                </a:lnTo>
                <a:lnTo>
                  <a:pt x="0" y="5678293"/>
                </a:lnTo>
                <a:lnTo>
                  <a:pt x="0" y="0"/>
                </a:lnTo>
                <a:close/>
              </a:path>
            </a:pathLst>
          </a:custGeom>
          <a:blipFill>
            <a:blip r:embed="rId5"/>
            <a:stretch>
              <a:fillRect/>
            </a:stretch>
          </a:blipFill>
        </p:spPr>
      </p:sp>
      <p:sp>
        <p:nvSpPr>
          <p:cNvPr id="5" name="TextBox 5"/>
          <p:cNvSpPr txBox="1"/>
          <p:nvPr/>
        </p:nvSpPr>
        <p:spPr>
          <a:xfrm>
            <a:off x="1347469" y="14713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Tạo script reverse shell</a:t>
            </a:r>
          </a:p>
        </p:txBody>
      </p:sp>
      <p:sp>
        <p:nvSpPr>
          <p:cNvPr id="6" name="TextBox 6"/>
          <p:cNvSpPr txBox="1"/>
          <p:nvPr/>
        </p:nvSpPr>
        <p:spPr>
          <a:xfrm>
            <a:off x="1347469" y="261858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Ip và cổng revere shell kết  nối tới</a:t>
            </a:r>
          </a:p>
        </p:txBody>
      </p:sp>
      <p:sp>
        <p:nvSpPr>
          <p:cNvPr id="7" name="TextBox 7"/>
          <p:cNvSpPr txBox="1"/>
          <p:nvPr/>
        </p:nvSpPr>
        <p:spPr>
          <a:xfrm>
            <a:off x="1347469" y="9324975"/>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lặp vô hạn với mỗi 10s khi bị  mất kết nối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05776" y="1064975"/>
            <a:ext cx="11301259" cy="1398531"/>
          </a:xfrm>
          <a:custGeom>
            <a:avLst/>
            <a:gdLst/>
            <a:ahLst/>
            <a:cxnLst/>
            <a:rect l="l" t="t" r="r" b="b"/>
            <a:pathLst>
              <a:path w="11301259" h="1398531">
                <a:moveTo>
                  <a:pt x="0" y="0"/>
                </a:moveTo>
                <a:lnTo>
                  <a:pt x="11301258" y="0"/>
                </a:lnTo>
                <a:lnTo>
                  <a:pt x="11301258" y="1398530"/>
                </a:lnTo>
                <a:lnTo>
                  <a:pt x="0" y="1398530"/>
                </a:lnTo>
                <a:lnTo>
                  <a:pt x="0" y="0"/>
                </a:lnTo>
                <a:close/>
              </a:path>
            </a:pathLst>
          </a:custGeom>
          <a:blipFill>
            <a:blip r:embed="rId4"/>
            <a:stretch>
              <a:fillRect/>
            </a:stretch>
          </a:blipFill>
        </p:spPr>
      </p:sp>
      <p:sp>
        <p:nvSpPr>
          <p:cNvPr id="4" name="Freeform 4"/>
          <p:cNvSpPr/>
          <p:nvPr/>
        </p:nvSpPr>
        <p:spPr>
          <a:xfrm>
            <a:off x="3205776" y="3978192"/>
            <a:ext cx="11301259" cy="1666936"/>
          </a:xfrm>
          <a:custGeom>
            <a:avLst/>
            <a:gdLst/>
            <a:ahLst/>
            <a:cxnLst/>
            <a:rect l="l" t="t" r="r" b="b"/>
            <a:pathLst>
              <a:path w="11301259" h="1666936">
                <a:moveTo>
                  <a:pt x="0" y="0"/>
                </a:moveTo>
                <a:lnTo>
                  <a:pt x="11301258" y="0"/>
                </a:lnTo>
                <a:lnTo>
                  <a:pt x="11301258" y="1666935"/>
                </a:lnTo>
                <a:lnTo>
                  <a:pt x="0" y="1666935"/>
                </a:lnTo>
                <a:lnTo>
                  <a:pt x="0" y="0"/>
                </a:lnTo>
                <a:close/>
              </a:path>
            </a:pathLst>
          </a:custGeom>
          <a:blipFill>
            <a:blip r:embed="rId5"/>
            <a:stretch>
              <a:fillRect/>
            </a:stretch>
          </a:blipFill>
        </p:spPr>
      </p:sp>
      <p:sp>
        <p:nvSpPr>
          <p:cNvPr id="5" name="Freeform 5"/>
          <p:cNvSpPr/>
          <p:nvPr/>
        </p:nvSpPr>
        <p:spPr>
          <a:xfrm>
            <a:off x="3205776" y="7164048"/>
            <a:ext cx="11301259" cy="1836455"/>
          </a:xfrm>
          <a:custGeom>
            <a:avLst/>
            <a:gdLst/>
            <a:ahLst/>
            <a:cxnLst/>
            <a:rect l="l" t="t" r="r" b="b"/>
            <a:pathLst>
              <a:path w="11301259" h="1836455">
                <a:moveTo>
                  <a:pt x="0" y="0"/>
                </a:moveTo>
                <a:lnTo>
                  <a:pt x="11301258" y="0"/>
                </a:lnTo>
                <a:lnTo>
                  <a:pt x="11301258" y="1836454"/>
                </a:lnTo>
                <a:lnTo>
                  <a:pt x="0" y="1836454"/>
                </a:lnTo>
                <a:lnTo>
                  <a:pt x="0" y="0"/>
                </a:lnTo>
                <a:close/>
              </a:path>
            </a:pathLst>
          </a:custGeom>
          <a:blipFill>
            <a:blip r:embed="rId6"/>
            <a:stretch>
              <a:fillRect/>
            </a:stretch>
          </a:blipFill>
        </p:spPr>
      </p:sp>
      <p:sp>
        <p:nvSpPr>
          <p:cNvPr id="6" name="TextBox 6"/>
          <p:cNvSpPr txBox="1"/>
          <p:nvPr/>
        </p:nvSpPr>
        <p:spPr>
          <a:xfrm>
            <a:off x="1347469" y="14713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 Ẩn file script vao hệ thống thư mục</a:t>
            </a:r>
          </a:p>
        </p:txBody>
      </p:sp>
      <p:sp>
        <p:nvSpPr>
          <p:cNvPr id="7" name="TextBox 7"/>
          <p:cNvSpPr txBox="1"/>
          <p:nvPr/>
        </p:nvSpPr>
        <p:spPr>
          <a:xfrm>
            <a:off x="1347469" y="261858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Xóa bản gốc của script nhằm tránh bị phát hiện</a:t>
            </a:r>
          </a:p>
        </p:txBody>
      </p:sp>
      <p:sp>
        <p:nvSpPr>
          <p:cNvPr id="8" name="TextBox 8"/>
          <p:cNvSpPr txBox="1"/>
          <p:nvPr/>
        </p:nvSpPr>
        <p:spPr>
          <a:xfrm>
            <a:off x="1347469" y="6071530"/>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Cấp quyền thực thi cho script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05776" y="901013"/>
            <a:ext cx="11301259" cy="1525670"/>
          </a:xfrm>
          <a:custGeom>
            <a:avLst/>
            <a:gdLst/>
            <a:ahLst/>
            <a:cxnLst/>
            <a:rect l="l" t="t" r="r" b="b"/>
            <a:pathLst>
              <a:path w="11301259" h="1525670">
                <a:moveTo>
                  <a:pt x="0" y="0"/>
                </a:moveTo>
                <a:lnTo>
                  <a:pt x="11301258" y="0"/>
                </a:lnTo>
                <a:lnTo>
                  <a:pt x="11301258" y="1525670"/>
                </a:lnTo>
                <a:lnTo>
                  <a:pt x="0" y="1525670"/>
                </a:lnTo>
                <a:lnTo>
                  <a:pt x="0" y="0"/>
                </a:lnTo>
                <a:close/>
              </a:path>
            </a:pathLst>
          </a:custGeom>
          <a:blipFill>
            <a:blip r:embed="rId4"/>
            <a:stretch>
              <a:fillRect/>
            </a:stretch>
          </a:blipFill>
        </p:spPr>
      </p:sp>
      <p:sp>
        <p:nvSpPr>
          <p:cNvPr id="4" name="Freeform 4"/>
          <p:cNvSpPr/>
          <p:nvPr/>
        </p:nvSpPr>
        <p:spPr>
          <a:xfrm>
            <a:off x="3205776" y="3370426"/>
            <a:ext cx="11301259" cy="6735042"/>
          </a:xfrm>
          <a:custGeom>
            <a:avLst/>
            <a:gdLst/>
            <a:ahLst/>
            <a:cxnLst/>
            <a:rect l="l" t="t" r="r" b="b"/>
            <a:pathLst>
              <a:path w="11301259" h="6735042">
                <a:moveTo>
                  <a:pt x="0" y="0"/>
                </a:moveTo>
                <a:lnTo>
                  <a:pt x="11301258" y="0"/>
                </a:lnTo>
                <a:lnTo>
                  <a:pt x="11301258" y="6735042"/>
                </a:lnTo>
                <a:lnTo>
                  <a:pt x="0" y="6735042"/>
                </a:lnTo>
                <a:lnTo>
                  <a:pt x="0" y="0"/>
                </a:lnTo>
                <a:close/>
              </a:path>
            </a:pathLst>
          </a:custGeom>
          <a:blipFill>
            <a:blip r:embed="rId5"/>
            <a:stretch>
              <a:fillRect t="-4429" b="-4429"/>
            </a:stretch>
          </a:blipFill>
        </p:spPr>
      </p:sp>
      <p:sp>
        <p:nvSpPr>
          <p:cNvPr id="5" name="TextBox 5"/>
          <p:cNvSpPr txBox="1"/>
          <p:nvPr/>
        </p:nvSpPr>
        <p:spPr>
          <a:xfrm>
            <a:off x="1347469" y="14713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Tạo dịch vụ system duy trì revershell</a:t>
            </a:r>
          </a:p>
        </p:txBody>
      </p:sp>
      <p:sp>
        <p:nvSpPr>
          <p:cNvPr id="6" name="TextBox 6"/>
          <p:cNvSpPr txBox="1"/>
          <p:nvPr/>
        </p:nvSpPr>
        <p:spPr>
          <a:xfrm>
            <a:off x="1347469" y="261858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Nếu script bị dừng system sẽ khởi động lại nó</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733801" y="4282440"/>
            <a:ext cx="10121206" cy="1489895"/>
          </a:xfrm>
          <a:prstGeom prst="rect">
            <a:avLst/>
          </a:prstGeom>
        </p:spPr>
        <p:txBody>
          <a:bodyPr wrap="square" lIns="0" tIns="0" rIns="0" bIns="0" rtlCol="0" anchor="t">
            <a:spAutoFit/>
          </a:bodyPr>
          <a:lstStyle/>
          <a:p>
            <a:pPr algn="ctr">
              <a:lnSpc>
                <a:spcPts val="12599"/>
              </a:lnSpc>
            </a:pPr>
            <a:r>
              <a:rPr lang="en-US" sz="9000" b="1" dirty="0" err="1">
                <a:solidFill>
                  <a:srgbClr val="FFFFFF"/>
                </a:solidFill>
                <a:latin typeface="DejaVu Serif Bold"/>
                <a:ea typeface="DejaVu Serif Bold"/>
                <a:cs typeface="DejaVu Serif Bold"/>
                <a:sym typeface="DejaVu Serif Bold"/>
              </a:rPr>
              <a:t>Giới</a:t>
            </a:r>
            <a:r>
              <a:rPr lang="en-US" sz="9000" b="1" dirty="0">
                <a:solidFill>
                  <a:srgbClr val="FFFFFF"/>
                </a:solidFill>
                <a:latin typeface="DejaVu Serif Bold"/>
                <a:ea typeface="DejaVu Serif Bold"/>
                <a:cs typeface="DejaVu Serif Bold"/>
                <a:sym typeface="DejaVu Serif Bold"/>
              </a:rPr>
              <a:t> </a:t>
            </a:r>
            <a:r>
              <a:rPr lang="en-US" sz="9000" b="1" dirty="0" err="1">
                <a:solidFill>
                  <a:srgbClr val="FFFFFF"/>
                </a:solidFill>
                <a:latin typeface="DejaVu Serif Bold"/>
                <a:ea typeface="DejaVu Serif Bold"/>
                <a:cs typeface="DejaVu Serif Bold"/>
                <a:sym typeface="DejaVu Serif Bold"/>
              </a:rPr>
              <a:t>thiệu</a:t>
            </a:r>
            <a:r>
              <a:rPr lang="en-US" sz="9000" b="1" dirty="0">
                <a:solidFill>
                  <a:srgbClr val="FFFFFF"/>
                </a:solidFill>
                <a:latin typeface="DejaVu Serif Bold"/>
                <a:ea typeface="DejaVu Serif Bold"/>
                <a:cs typeface="DejaVu Serif Bold"/>
                <a:sym typeface="DejaVu Serif Bold"/>
              </a:rPr>
              <a:t> CVE</a:t>
            </a: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dirty="0" err="1">
                <a:solidFill>
                  <a:srgbClr val="000000"/>
                </a:solidFill>
                <a:latin typeface="DejaVu Serif"/>
                <a:ea typeface="DejaVu Serif"/>
                <a:cs typeface="DejaVu Serif"/>
                <a:sym typeface="DejaVu Serif"/>
              </a:rPr>
              <a:t>Nhóm</a:t>
            </a:r>
            <a:r>
              <a:rPr lang="en-US" sz="3500" dirty="0">
                <a:solidFill>
                  <a:srgbClr val="000000"/>
                </a:solidFill>
                <a:latin typeface="DejaVu Serif"/>
                <a:ea typeface="DejaVu Serif"/>
                <a:cs typeface="DejaVu Serif"/>
                <a:sym typeface="DejaVu Serif"/>
              </a:rPr>
              <a:t> 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89028" y="1064975"/>
            <a:ext cx="13912654" cy="1513001"/>
          </a:xfrm>
          <a:custGeom>
            <a:avLst/>
            <a:gdLst/>
            <a:ahLst/>
            <a:cxnLst/>
            <a:rect l="l" t="t" r="r" b="b"/>
            <a:pathLst>
              <a:path w="13912654" h="1513001">
                <a:moveTo>
                  <a:pt x="0" y="0"/>
                </a:moveTo>
                <a:lnTo>
                  <a:pt x="13912654" y="0"/>
                </a:lnTo>
                <a:lnTo>
                  <a:pt x="13912654" y="1513001"/>
                </a:lnTo>
                <a:lnTo>
                  <a:pt x="0" y="1513001"/>
                </a:lnTo>
                <a:lnTo>
                  <a:pt x="0" y="0"/>
                </a:lnTo>
                <a:close/>
              </a:path>
            </a:pathLst>
          </a:custGeom>
          <a:blipFill>
            <a:blip r:embed="rId4"/>
            <a:stretch>
              <a:fillRect/>
            </a:stretch>
          </a:blipFill>
        </p:spPr>
      </p:sp>
      <p:sp>
        <p:nvSpPr>
          <p:cNvPr id="4" name="Freeform 4"/>
          <p:cNvSpPr/>
          <p:nvPr/>
        </p:nvSpPr>
        <p:spPr>
          <a:xfrm>
            <a:off x="1989028" y="3885701"/>
            <a:ext cx="11301259" cy="2825315"/>
          </a:xfrm>
          <a:custGeom>
            <a:avLst/>
            <a:gdLst/>
            <a:ahLst/>
            <a:cxnLst/>
            <a:rect l="l" t="t" r="r" b="b"/>
            <a:pathLst>
              <a:path w="11301259" h="2825315">
                <a:moveTo>
                  <a:pt x="0" y="0"/>
                </a:moveTo>
                <a:lnTo>
                  <a:pt x="11301258" y="0"/>
                </a:lnTo>
                <a:lnTo>
                  <a:pt x="11301258" y="2825315"/>
                </a:lnTo>
                <a:lnTo>
                  <a:pt x="0" y="2825315"/>
                </a:lnTo>
                <a:lnTo>
                  <a:pt x="0" y="0"/>
                </a:lnTo>
                <a:close/>
              </a:path>
            </a:pathLst>
          </a:custGeom>
          <a:blipFill>
            <a:blip r:embed="rId5"/>
            <a:stretch>
              <a:fillRect/>
            </a:stretch>
          </a:blipFill>
        </p:spPr>
      </p:sp>
      <p:sp>
        <p:nvSpPr>
          <p:cNvPr id="5" name="TextBox 5"/>
          <p:cNvSpPr txBox="1"/>
          <p:nvPr/>
        </p:nvSpPr>
        <p:spPr>
          <a:xfrm>
            <a:off x="1347469" y="147136"/>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khởi động và chạy dịch vụ</a:t>
            </a:r>
          </a:p>
        </p:txBody>
      </p:sp>
      <p:sp>
        <p:nvSpPr>
          <p:cNvPr id="6" name="TextBox 6"/>
          <p:cNvSpPr txBox="1"/>
          <p:nvPr/>
        </p:nvSpPr>
        <p:spPr>
          <a:xfrm>
            <a:off x="1347469" y="2898781"/>
            <a:ext cx="11301259" cy="589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DejaVu Serif"/>
                <a:ea typeface="DejaVu Serif"/>
                <a:cs typeface="DejaVu Serif"/>
                <a:sym typeface="DejaVu Serif"/>
              </a:rPr>
              <a:t>Lắng nghe reverse shell từ phía attacker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406032" y="4282440"/>
            <a:ext cx="7776567" cy="1489895"/>
          </a:xfrm>
          <a:prstGeom prst="rect">
            <a:avLst/>
          </a:prstGeom>
        </p:spPr>
        <p:txBody>
          <a:bodyPr wrap="square" lIns="0" tIns="0" rIns="0" bIns="0" rtlCol="0" anchor="t">
            <a:spAutoFit/>
          </a:bodyPr>
          <a:lstStyle/>
          <a:p>
            <a:pPr algn="ctr">
              <a:lnSpc>
                <a:spcPts val="12599"/>
              </a:lnSpc>
            </a:pPr>
            <a:r>
              <a:rPr lang="en-US" sz="9000" b="1" dirty="0" err="1">
                <a:solidFill>
                  <a:srgbClr val="FFFFFF"/>
                </a:solidFill>
                <a:latin typeface="DejaVu Serif Bold"/>
                <a:ea typeface="DejaVu Serif Bold"/>
                <a:cs typeface="DejaVu Serif Bold"/>
                <a:sym typeface="DejaVu Serif Bold"/>
              </a:rPr>
              <a:t>Xóa</a:t>
            </a:r>
            <a:r>
              <a:rPr lang="en-US" sz="9000" b="1" dirty="0">
                <a:solidFill>
                  <a:srgbClr val="FFFFFF"/>
                </a:solidFill>
                <a:latin typeface="DejaVu Serif Bold"/>
                <a:ea typeface="DejaVu Serif Bold"/>
                <a:cs typeface="DejaVu Serif Bold"/>
                <a:sym typeface="DejaVu Serif Bold"/>
              </a:rPr>
              <a:t> </a:t>
            </a:r>
            <a:r>
              <a:rPr lang="en-US" sz="9000" b="1" dirty="0" err="1">
                <a:solidFill>
                  <a:srgbClr val="FFFFFF"/>
                </a:solidFill>
                <a:latin typeface="DejaVu Serif Bold"/>
                <a:ea typeface="DejaVu Serif Bold"/>
                <a:cs typeface="DejaVu Serif Bold"/>
                <a:sym typeface="DejaVu Serif Bold"/>
              </a:rPr>
              <a:t>dấu</a:t>
            </a:r>
            <a:r>
              <a:rPr lang="en-US" sz="9000" b="1" dirty="0">
                <a:solidFill>
                  <a:srgbClr val="FFFFFF"/>
                </a:solidFill>
                <a:latin typeface="DejaVu Serif Bold"/>
                <a:ea typeface="DejaVu Serif Bold"/>
                <a:cs typeface="DejaVu Serif Bold"/>
                <a:sym typeface="DejaVu Serif Bold"/>
              </a:rPr>
              <a:t> </a:t>
            </a:r>
            <a:r>
              <a:rPr lang="en-US" sz="9000" b="1" dirty="0" err="1">
                <a:solidFill>
                  <a:srgbClr val="FFFFFF"/>
                </a:solidFill>
                <a:latin typeface="DejaVu Serif Bold"/>
                <a:ea typeface="DejaVu Serif Bold"/>
                <a:cs typeface="DejaVu Serif Bold"/>
                <a:sym typeface="DejaVu Serif Bold"/>
              </a:rPr>
              <a:t>vết</a:t>
            </a:r>
            <a:endParaRPr lang="en-US" sz="9000" b="1" dirty="0">
              <a:solidFill>
                <a:srgbClr val="FFFFFF"/>
              </a:solidFill>
              <a:latin typeface="DejaVu Serif Bold"/>
              <a:ea typeface="DejaVu Serif Bold"/>
              <a:cs typeface="DejaVu Serif Bold"/>
              <a:sym typeface="DejaVu Serif Bold"/>
            </a:endParaRP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6296" y="3052018"/>
            <a:ext cx="15930321" cy="3082926"/>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Đảm bảo an toàn và bảo mật trong hệ thống</a:t>
            </a:r>
          </a:p>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Tránh ảnh hưởng tới hệ thống</a:t>
            </a:r>
          </a:p>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Đảm bảo kiểm thử sạch: không bị nhiễu kết quả cũ =&gt; chính xác</a:t>
            </a:r>
          </a:p>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Tránh bị đánh giá là tấn công bất hợp pháp</a:t>
            </a:r>
          </a:p>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Tuân thủ đạo đức nghề nghiệp</a:t>
            </a:r>
          </a:p>
        </p:txBody>
      </p:sp>
      <p:sp>
        <p:nvSpPr>
          <p:cNvPr id="4" name="TextBox 4"/>
          <p:cNvSpPr txBox="1"/>
          <p:nvPr/>
        </p:nvSpPr>
        <p:spPr>
          <a:xfrm>
            <a:off x="536296" y="815288"/>
            <a:ext cx="15394025" cy="762636"/>
          </a:xfrm>
          <a:prstGeom prst="rect">
            <a:avLst/>
          </a:prstGeom>
        </p:spPr>
        <p:txBody>
          <a:bodyPr lIns="0" tIns="0" rIns="0" bIns="0" rtlCol="0" anchor="t">
            <a:spAutoFit/>
          </a:bodyPr>
          <a:lstStyle/>
          <a:p>
            <a:pPr algn="l">
              <a:lnSpc>
                <a:spcPts val="6159"/>
              </a:lnSpc>
            </a:pPr>
            <a:r>
              <a:rPr lang="en-US" sz="4399" b="1">
                <a:solidFill>
                  <a:srgbClr val="FFFFFF"/>
                </a:solidFill>
                <a:latin typeface="DejaVu Serif Bold"/>
                <a:ea typeface="DejaVu Serif Bold"/>
                <a:cs typeface="DejaVu Serif Bold"/>
                <a:sym typeface="DejaVu Serif Bold"/>
              </a:rPr>
              <a:t>Việc thực hiện xóa dấu vết rất quan trọng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47108" y="2366076"/>
            <a:ext cx="10358811" cy="4376597"/>
          </a:xfrm>
          <a:custGeom>
            <a:avLst/>
            <a:gdLst/>
            <a:ahLst/>
            <a:cxnLst/>
            <a:rect l="l" t="t" r="r" b="b"/>
            <a:pathLst>
              <a:path w="10358811" h="4376597">
                <a:moveTo>
                  <a:pt x="0" y="0"/>
                </a:moveTo>
                <a:lnTo>
                  <a:pt x="10358811" y="0"/>
                </a:lnTo>
                <a:lnTo>
                  <a:pt x="10358811" y="4376597"/>
                </a:lnTo>
                <a:lnTo>
                  <a:pt x="0" y="4376597"/>
                </a:lnTo>
                <a:lnTo>
                  <a:pt x="0" y="0"/>
                </a:lnTo>
                <a:close/>
              </a:path>
            </a:pathLst>
          </a:custGeom>
          <a:blipFill>
            <a:blip r:embed="rId4"/>
            <a:stretch>
              <a:fillRect/>
            </a:stretch>
          </a:blipFill>
        </p:spPr>
      </p:sp>
      <p:sp>
        <p:nvSpPr>
          <p:cNvPr id="4" name="TextBox 4"/>
          <p:cNvSpPr txBox="1"/>
          <p:nvPr/>
        </p:nvSpPr>
        <p:spPr>
          <a:xfrm>
            <a:off x="813572" y="6854845"/>
            <a:ext cx="15930321" cy="3082926"/>
          </a:xfrm>
          <a:prstGeom prst="rect">
            <a:avLst/>
          </a:prstGeom>
        </p:spPr>
        <p:txBody>
          <a:bodyPr lIns="0" tIns="0" rIns="0" bIns="0" rtlCol="0" anchor="t">
            <a:spAutoFit/>
          </a:bodyPr>
          <a:lstStyle/>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Sử dung netcap(nc) để lắng nghe kết nối reverse shell, và tải 1 script cleanup về để xóa dấu vết</a:t>
            </a:r>
          </a:p>
          <a:p>
            <a:pPr marL="755644" lvl="1" indent="-377822" algn="l">
              <a:lnSpc>
                <a:spcPts val="4899"/>
              </a:lnSpc>
              <a:buFont typeface="Arial"/>
              <a:buChar char="•"/>
            </a:pPr>
            <a:r>
              <a:rPr lang="en-US" sz="3499">
                <a:solidFill>
                  <a:srgbClr val="FFFFFF"/>
                </a:solidFill>
                <a:latin typeface="DejaVu Serif"/>
                <a:ea typeface="DejaVu Serif"/>
                <a:cs typeface="DejaVu Serif"/>
                <a:sym typeface="DejaVu Serif"/>
              </a:rPr>
              <a:t>cleanup.sh có thể: xóa reverse shell, xóa bash history, xóa log hệ thống, xóa file tải về</a:t>
            </a:r>
          </a:p>
          <a:p>
            <a:pPr marL="755644" lvl="1" indent="-377822" algn="l">
              <a:lnSpc>
                <a:spcPts val="4899"/>
              </a:lnSpc>
              <a:buFont typeface="Arial"/>
              <a:buChar char="•"/>
            </a:pPr>
            <a:endParaRPr lang="en-US" sz="3499">
              <a:solidFill>
                <a:srgbClr val="FFFFFF"/>
              </a:solidFill>
              <a:latin typeface="DejaVu Serif"/>
              <a:ea typeface="DejaVu Serif"/>
              <a:cs typeface="DejaVu Serif"/>
              <a:sym typeface="DejaVu Serif"/>
            </a:endParaRPr>
          </a:p>
        </p:txBody>
      </p:sp>
      <p:sp>
        <p:nvSpPr>
          <p:cNvPr id="5" name="TextBox 5"/>
          <p:cNvSpPr txBox="1"/>
          <p:nvPr/>
        </p:nvSpPr>
        <p:spPr>
          <a:xfrm>
            <a:off x="536296" y="815288"/>
            <a:ext cx="16484873" cy="1390587"/>
          </a:xfrm>
          <a:prstGeom prst="rect">
            <a:avLst/>
          </a:prstGeom>
        </p:spPr>
        <p:txBody>
          <a:bodyPr lIns="0" tIns="0" rIns="0" bIns="0" rtlCol="0" anchor="t">
            <a:spAutoFit/>
          </a:bodyPr>
          <a:lstStyle/>
          <a:p>
            <a:pPr algn="l">
              <a:lnSpc>
                <a:spcPts val="5484"/>
              </a:lnSpc>
            </a:pPr>
            <a:r>
              <a:rPr lang="en-US" sz="3917" b="1">
                <a:solidFill>
                  <a:srgbClr val="FFFFFF"/>
                </a:solidFill>
                <a:latin typeface="DejaVu Serif Bold"/>
                <a:ea typeface="DejaVu Serif Bold"/>
                <a:cs typeface="DejaVu Serif Bold"/>
                <a:sym typeface="DejaVu Serif Bold"/>
              </a:rPr>
              <a:t>Sử dụng bash cleanup nhằm loại bỏ dấu vết như reverse shell, log hệ thống và cấu hình máy in giả</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10812" y="1308719"/>
            <a:ext cx="11301259" cy="1087746"/>
          </a:xfrm>
          <a:custGeom>
            <a:avLst/>
            <a:gdLst/>
            <a:ahLst/>
            <a:cxnLst/>
            <a:rect l="l" t="t" r="r" b="b"/>
            <a:pathLst>
              <a:path w="11301259" h="1087746">
                <a:moveTo>
                  <a:pt x="0" y="0"/>
                </a:moveTo>
                <a:lnTo>
                  <a:pt x="11301259" y="0"/>
                </a:lnTo>
                <a:lnTo>
                  <a:pt x="11301259" y="1087747"/>
                </a:lnTo>
                <a:lnTo>
                  <a:pt x="0" y="1087747"/>
                </a:lnTo>
                <a:lnTo>
                  <a:pt x="0" y="0"/>
                </a:lnTo>
                <a:close/>
              </a:path>
            </a:pathLst>
          </a:custGeom>
          <a:blipFill>
            <a:blip r:embed="rId4"/>
            <a:stretch>
              <a:fillRect/>
            </a:stretch>
          </a:blipFill>
        </p:spPr>
      </p:sp>
      <p:sp>
        <p:nvSpPr>
          <p:cNvPr id="4" name="Freeform 4"/>
          <p:cNvSpPr/>
          <p:nvPr/>
        </p:nvSpPr>
        <p:spPr>
          <a:xfrm>
            <a:off x="5258700" y="3743727"/>
            <a:ext cx="6893024" cy="6212338"/>
          </a:xfrm>
          <a:custGeom>
            <a:avLst/>
            <a:gdLst/>
            <a:ahLst/>
            <a:cxnLst/>
            <a:rect l="l" t="t" r="r" b="b"/>
            <a:pathLst>
              <a:path w="6893024" h="6212338">
                <a:moveTo>
                  <a:pt x="0" y="0"/>
                </a:moveTo>
                <a:lnTo>
                  <a:pt x="6893025" y="0"/>
                </a:lnTo>
                <a:lnTo>
                  <a:pt x="6893025" y="6212339"/>
                </a:lnTo>
                <a:lnTo>
                  <a:pt x="0" y="6212339"/>
                </a:lnTo>
                <a:lnTo>
                  <a:pt x="0" y="0"/>
                </a:lnTo>
                <a:close/>
              </a:path>
            </a:pathLst>
          </a:custGeom>
          <a:blipFill>
            <a:blip r:embed="rId5"/>
            <a:stretch>
              <a:fillRect/>
            </a:stretch>
          </a:blipFill>
        </p:spPr>
      </p:sp>
      <p:sp>
        <p:nvSpPr>
          <p:cNvPr id="5" name="TextBox 5"/>
          <p:cNvSpPr txBox="1"/>
          <p:nvPr/>
        </p:nvSpPr>
        <p:spPr>
          <a:xfrm>
            <a:off x="536296" y="359511"/>
            <a:ext cx="13718258" cy="577733"/>
          </a:xfrm>
          <a:prstGeom prst="rect">
            <a:avLst/>
          </a:prstGeom>
        </p:spPr>
        <p:txBody>
          <a:bodyPr lIns="0" tIns="0" rIns="0" bIns="0" rtlCol="0" anchor="t">
            <a:spAutoFit/>
          </a:bodyPr>
          <a:lstStyle/>
          <a:p>
            <a:pPr algn="l">
              <a:lnSpc>
                <a:spcPts val="4564"/>
              </a:lnSpc>
            </a:pPr>
            <a:r>
              <a:rPr lang="en-US" sz="3260" b="1">
                <a:solidFill>
                  <a:srgbClr val="FFFFFF"/>
                </a:solidFill>
                <a:latin typeface="DejaVu Serif Bold"/>
                <a:ea typeface="DejaVu Serif Bold"/>
                <a:cs typeface="DejaVu Serif Bold"/>
                <a:sym typeface="DejaVu Serif Bold"/>
              </a:rPr>
              <a:t>Tải công cụ xóa dấu vết</a:t>
            </a:r>
          </a:p>
        </p:txBody>
      </p:sp>
      <p:sp>
        <p:nvSpPr>
          <p:cNvPr id="6" name="TextBox 6"/>
          <p:cNvSpPr txBox="1"/>
          <p:nvPr/>
        </p:nvSpPr>
        <p:spPr>
          <a:xfrm>
            <a:off x="393813" y="2581657"/>
            <a:ext cx="13718258" cy="1162070"/>
          </a:xfrm>
          <a:prstGeom prst="rect">
            <a:avLst/>
          </a:prstGeom>
        </p:spPr>
        <p:txBody>
          <a:bodyPr lIns="0" tIns="0" rIns="0" bIns="0" rtlCol="0" anchor="t">
            <a:spAutoFit/>
          </a:bodyPr>
          <a:lstStyle/>
          <a:p>
            <a:pPr algn="l">
              <a:lnSpc>
                <a:spcPts val="4564"/>
              </a:lnSpc>
            </a:pPr>
            <a:r>
              <a:rPr lang="en-US" sz="3260" b="1">
                <a:solidFill>
                  <a:srgbClr val="FFFFFF"/>
                </a:solidFill>
                <a:latin typeface="DejaVu Serif Bold"/>
                <a:ea typeface="DejaVu Serif Bold"/>
                <a:cs typeface="DejaVu Serif Bold"/>
                <a:sym typeface="DejaVu Serif Bold"/>
              </a:rPr>
              <a:t>Gỡ cài đặt Git bằng apt trên Linux: giảm khả năng nghi ngờ từ quản trị viên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172249" y="1064975"/>
            <a:ext cx="9891067" cy="4129521"/>
          </a:xfrm>
          <a:custGeom>
            <a:avLst/>
            <a:gdLst/>
            <a:ahLst/>
            <a:cxnLst/>
            <a:rect l="l" t="t" r="r" b="b"/>
            <a:pathLst>
              <a:path w="9891067" h="4129521">
                <a:moveTo>
                  <a:pt x="0" y="0"/>
                </a:moveTo>
                <a:lnTo>
                  <a:pt x="9891068" y="0"/>
                </a:lnTo>
                <a:lnTo>
                  <a:pt x="9891068" y="4129520"/>
                </a:lnTo>
                <a:lnTo>
                  <a:pt x="0" y="4129520"/>
                </a:lnTo>
                <a:lnTo>
                  <a:pt x="0" y="0"/>
                </a:lnTo>
                <a:close/>
              </a:path>
            </a:pathLst>
          </a:custGeom>
          <a:blipFill>
            <a:blip r:embed="rId4"/>
            <a:stretch>
              <a:fillRect/>
            </a:stretch>
          </a:blipFill>
        </p:spPr>
      </p:sp>
      <p:sp>
        <p:nvSpPr>
          <p:cNvPr id="4" name="TextBox 4"/>
          <p:cNvSpPr txBox="1"/>
          <p:nvPr/>
        </p:nvSpPr>
        <p:spPr>
          <a:xfrm>
            <a:off x="536296" y="359511"/>
            <a:ext cx="13718258" cy="577733"/>
          </a:xfrm>
          <a:prstGeom prst="rect">
            <a:avLst/>
          </a:prstGeom>
        </p:spPr>
        <p:txBody>
          <a:bodyPr lIns="0" tIns="0" rIns="0" bIns="0" rtlCol="0" anchor="t">
            <a:spAutoFit/>
          </a:bodyPr>
          <a:lstStyle/>
          <a:p>
            <a:pPr algn="l">
              <a:lnSpc>
                <a:spcPts val="4564"/>
              </a:lnSpc>
            </a:pPr>
            <a:r>
              <a:rPr lang="en-US" sz="3260" b="1">
                <a:solidFill>
                  <a:srgbClr val="FFFFFF"/>
                </a:solidFill>
                <a:latin typeface="DejaVu Serif Bold"/>
                <a:ea typeface="DejaVu Serif Bold"/>
                <a:cs typeface="DejaVu Serif Bold"/>
                <a:sym typeface="DejaVu Serif Bold"/>
              </a:rPr>
              <a:t>Cấp quyền thực thi cho tool xóa dấu vết</a:t>
            </a:r>
          </a:p>
        </p:txBody>
      </p:sp>
      <p:sp>
        <p:nvSpPr>
          <p:cNvPr id="5" name="TextBox 5"/>
          <p:cNvSpPr txBox="1"/>
          <p:nvPr/>
        </p:nvSpPr>
        <p:spPr>
          <a:xfrm>
            <a:off x="686338" y="6140713"/>
            <a:ext cx="16725613" cy="1740762"/>
          </a:xfrm>
          <a:prstGeom prst="rect">
            <a:avLst/>
          </a:prstGeom>
        </p:spPr>
        <p:txBody>
          <a:bodyPr lIns="0" tIns="0" rIns="0" bIns="0" rtlCol="0" anchor="t">
            <a:spAutoFit/>
          </a:bodyPr>
          <a:lstStyle/>
          <a:p>
            <a:pPr algn="l">
              <a:lnSpc>
                <a:spcPts val="4564"/>
              </a:lnSpc>
            </a:pPr>
            <a:r>
              <a:rPr lang="en-US" sz="3260" b="1">
                <a:solidFill>
                  <a:srgbClr val="FFFFFF"/>
                </a:solidFill>
                <a:latin typeface="DejaVu Serif Bold"/>
                <a:ea typeface="DejaVu Serif Bold"/>
                <a:cs typeface="DejaVu Serif Bold"/>
                <a:sym typeface="DejaVu Serif Bold"/>
              </a:rPr>
              <a:t>Thực hiện xóa dấu vết bao gồm: Log hệ thống, lịch sử dòng lệnh, dọn dẹp thư mục: các log và lịch sử bất thường</a:t>
            </a:r>
          </a:p>
          <a:p>
            <a:pPr algn="l">
              <a:lnSpc>
                <a:spcPts val="4564"/>
              </a:lnSpc>
            </a:pPr>
            <a:endParaRPr lang="en-US" sz="3260" b="1">
              <a:solidFill>
                <a:srgbClr val="FFFFFF"/>
              </a:solidFill>
              <a:latin typeface="DejaVu Serif Bold"/>
              <a:ea typeface="DejaVu Serif Bold"/>
              <a:cs typeface="DejaVu Serif Bold"/>
              <a:sym typeface="DejaVu Serif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17411950" y="737051"/>
            <a:ext cx="572565" cy="327924"/>
          </a:xfrm>
          <a:custGeom>
            <a:avLst/>
            <a:gdLst/>
            <a:ahLst/>
            <a:cxnLst/>
            <a:rect l="l" t="t" r="r" b="b"/>
            <a:pathLst>
              <a:path w="572565" h="327924">
                <a:moveTo>
                  <a:pt x="0" y="0"/>
                </a:moveTo>
                <a:lnTo>
                  <a:pt x="572565" y="0"/>
                </a:lnTo>
                <a:lnTo>
                  <a:pt x="572565" y="327924"/>
                </a:lnTo>
                <a:lnTo>
                  <a:pt x="0" y="327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231633" y="1288864"/>
            <a:ext cx="10703387" cy="2590082"/>
          </a:xfrm>
          <a:custGeom>
            <a:avLst/>
            <a:gdLst/>
            <a:ahLst/>
            <a:cxnLst/>
            <a:rect l="l" t="t" r="r" b="b"/>
            <a:pathLst>
              <a:path w="10703387" h="2590082">
                <a:moveTo>
                  <a:pt x="0" y="0"/>
                </a:moveTo>
                <a:lnTo>
                  <a:pt x="10703387" y="0"/>
                </a:lnTo>
                <a:lnTo>
                  <a:pt x="10703387" y="2590083"/>
                </a:lnTo>
                <a:lnTo>
                  <a:pt x="0" y="2590083"/>
                </a:lnTo>
                <a:lnTo>
                  <a:pt x="0" y="0"/>
                </a:lnTo>
                <a:close/>
              </a:path>
            </a:pathLst>
          </a:custGeom>
          <a:blipFill>
            <a:blip r:embed="rId4"/>
            <a:stretch>
              <a:fillRect/>
            </a:stretch>
          </a:blipFill>
        </p:spPr>
      </p:sp>
      <p:sp>
        <p:nvSpPr>
          <p:cNvPr id="4" name="Freeform 4"/>
          <p:cNvSpPr/>
          <p:nvPr/>
        </p:nvSpPr>
        <p:spPr>
          <a:xfrm>
            <a:off x="3532016" y="5552023"/>
            <a:ext cx="10728955" cy="2839517"/>
          </a:xfrm>
          <a:custGeom>
            <a:avLst/>
            <a:gdLst/>
            <a:ahLst/>
            <a:cxnLst/>
            <a:rect l="l" t="t" r="r" b="b"/>
            <a:pathLst>
              <a:path w="10728955" h="2839517">
                <a:moveTo>
                  <a:pt x="0" y="0"/>
                </a:moveTo>
                <a:lnTo>
                  <a:pt x="10728955" y="0"/>
                </a:lnTo>
                <a:lnTo>
                  <a:pt x="10728955" y="2839518"/>
                </a:lnTo>
                <a:lnTo>
                  <a:pt x="0" y="2839518"/>
                </a:lnTo>
                <a:lnTo>
                  <a:pt x="0" y="0"/>
                </a:lnTo>
                <a:close/>
              </a:path>
            </a:pathLst>
          </a:custGeom>
          <a:blipFill>
            <a:blip r:embed="rId5"/>
            <a:stretch>
              <a:fillRect/>
            </a:stretch>
          </a:blipFill>
        </p:spPr>
      </p:sp>
      <p:sp>
        <p:nvSpPr>
          <p:cNvPr id="5" name="TextBox 5"/>
          <p:cNvSpPr txBox="1"/>
          <p:nvPr/>
        </p:nvSpPr>
        <p:spPr>
          <a:xfrm>
            <a:off x="536296" y="359511"/>
            <a:ext cx="13718258" cy="577733"/>
          </a:xfrm>
          <a:prstGeom prst="rect">
            <a:avLst/>
          </a:prstGeom>
        </p:spPr>
        <p:txBody>
          <a:bodyPr lIns="0" tIns="0" rIns="0" bIns="0" rtlCol="0" anchor="t">
            <a:spAutoFit/>
          </a:bodyPr>
          <a:lstStyle/>
          <a:p>
            <a:pPr algn="l">
              <a:lnSpc>
                <a:spcPts val="4564"/>
              </a:lnSpc>
            </a:pPr>
            <a:r>
              <a:rPr lang="en-US" sz="3260" b="1">
                <a:solidFill>
                  <a:srgbClr val="FFFFFF"/>
                </a:solidFill>
                <a:latin typeface="DejaVu Serif Bold"/>
                <a:ea typeface="DejaVu Serif Bold"/>
                <a:cs typeface="DejaVu Serif Bold"/>
                <a:sym typeface="DejaVu Serif Bold"/>
              </a:rPr>
              <a:t>xóa tool Pentest-cleanup-script: tránh nghi ngờ</a:t>
            </a:r>
          </a:p>
        </p:txBody>
      </p:sp>
      <p:sp>
        <p:nvSpPr>
          <p:cNvPr id="6" name="TextBox 6"/>
          <p:cNvSpPr txBox="1"/>
          <p:nvPr/>
        </p:nvSpPr>
        <p:spPr>
          <a:xfrm>
            <a:off x="533687" y="4155172"/>
            <a:ext cx="16725613" cy="1162070"/>
          </a:xfrm>
          <a:prstGeom prst="rect">
            <a:avLst/>
          </a:prstGeom>
        </p:spPr>
        <p:txBody>
          <a:bodyPr lIns="0" tIns="0" rIns="0" bIns="0" rtlCol="0" anchor="t">
            <a:spAutoFit/>
          </a:bodyPr>
          <a:lstStyle/>
          <a:p>
            <a:pPr algn="l">
              <a:lnSpc>
                <a:spcPts val="4564"/>
              </a:lnSpc>
            </a:pPr>
            <a:r>
              <a:rPr lang="en-US" sz="3260" b="1">
                <a:solidFill>
                  <a:srgbClr val="FFFFFF"/>
                </a:solidFill>
                <a:latin typeface="DejaVu Serif Bold"/>
                <a:ea typeface="DejaVu Serif Bold"/>
                <a:cs typeface="DejaVu Serif Bold"/>
                <a:sym typeface="DejaVu Serif Bold"/>
              </a:rPr>
              <a:t>xóa history lệnh: đảm bảo không có gì ghi lại, kể cả .bash_history chưa bị ghi đè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735896" y="4282440"/>
            <a:ext cx="6816209" cy="1550670"/>
          </a:xfrm>
          <a:prstGeom prst="rect">
            <a:avLst/>
          </a:prstGeom>
        </p:spPr>
        <p:txBody>
          <a:bodyPr lIns="0" tIns="0" rIns="0" bIns="0" rtlCol="0" anchor="t">
            <a:spAutoFit/>
          </a:bodyPr>
          <a:lstStyle/>
          <a:p>
            <a:pPr algn="ctr">
              <a:lnSpc>
                <a:spcPts val="12599"/>
              </a:lnSpc>
            </a:pPr>
            <a:r>
              <a:rPr lang="en-US" sz="9000" b="1">
                <a:solidFill>
                  <a:srgbClr val="FFFFFF"/>
                </a:solidFill>
                <a:latin typeface="DejaVu Serif Bold"/>
                <a:ea typeface="DejaVu Serif Bold"/>
                <a:cs typeface="DejaVu Serif Bold"/>
                <a:sym typeface="DejaVu Serif Bold"/>
              </a:rPr>
              <a:t>Khắc phục</a:t>
            </a: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00539" y="1886136"/>
            <a:ext cx="17295244" cy="49498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FFFFFF"/>
                </a:solidFill>
                <a:latin typeface="DejaVu Serif"/>
                <a:ea typeface="DejaVu Serif"/>
                <a:cs typeface="DejaVu Serif"/>
                <a:sym typeface="DejaVu Serif"/>
              </a:rPr>
              <a:t>Vô hiệu hóa và gỡ bỏ dịch vụ cups-browsed </a:t>
            </a:r>
          </a:p>
          <a:p>
            <a:pPr marL="755651" lvl="1" indent="-377825" algn="l">
              <a:lnSpc>
                <a:spcPts val="4900"/>
              </a:lnSpc>
              <a:buFont typeface="Arial"/>
              <a:buChar char="•"/>
            </a:pPr>
            <a:r>
              <a:rPr lang="en-US" sz="3500">
                <a:solidFill>
                  <a:srgbClr val="FFFFFF"/>
                </a:solidFill>
                <a:latin typeface="DejaVu Serif"/>
                <a:ea typeface="DejaVu Serif"/>
                <a:cs typeface="DejaVu Serif"/>
                <a:sym typeface="DejaVu Serif"/>
              </a:rPr>
              <a:t>Cập nhật gói CUPS trên hệ thống.</a:t>
            </a:r>
          </a:p>
          <a:p>
            <a:pPr marL="755651" lvl="1" indent="-377825" algn="l">
              <a:lnSpc>
                <a:spcPts val="4900"/>
              </a:lnSpc>
              <a:buFont typeface="Arial"/>
              <a:buChar char="•"/>
            </a:pPr>
            <a:r>
              <a:rPr lang="en-US" sz="3500">
                <a:solidFill>
                  <a:srgbClr val="FFFFFF"/>
                </a:solidFill>
                <a:latin typeface="DejaVu Serif"/>
                <a:ea typeface="DejaVu Serif"/>
                <a:cs typeface="DejaVu Serif"/>
                <a:sym typeface="DejaVu Serif"/>
              </a:rPr>
              <a:t>Trường hợp hệ thống không thể cập nhật và vì lý do nào đó bắt buộc phải dùng dịch vụ này, hãy chặn toàn bộ lưu lượng đến cổng UDP 631, và nếu có thể chặn toàn bộ lưu lượng DNS-SD</a:t>
            </a:r>
          </a:p>
          <a:p>
            <a:pPr marL="755651" lvl="1" indent="-377825" algn="l">
              <a:lnSpc>
                <a:spcPts val="4900"/>
              </a:lnSpc>
              <a:buFont typeface="Arial"/>
              <a:buChar char="•"/>
            </a:pPr>
            <a:r>
              <a:rPr lang="en-US" sz="3500">
                <a:solidFill>
                  <a:srgbClr val="FFFFFF"/>
                </a:solidFill>
                <a:latin typeface="DejaVu Serif"/>
                <a:ea typeface="DejaVu Serif"/>
                <a:cs typeface="DejaVu Serif"/>
                <a:sym typeface="DejaVu Serif"/>
              </a:rPr>
              <a:t>Loại bỏ hoàn toàn mọi dịch vụ, tập tin nhị phân và thư viện liên quan đến CUPS trên hệ thống UNIX, không sử dụng UNIX để in ấn. Gỡ bỏ toàn bộ listener của zeroconf / avahi / bonjour.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TextBox 2"/>
          <p:cNvSpPr txBox="1"/>
          <p:nvPr/>
        </p:nvSpPr>
        <p:spPr>
          <a:xfrm>
            <a:off x="6043037" y="4823438"/>
            <a:ext cx="6201927" cy="884095"/>
          </a:xfrm>
          <a:prstGeom prst="rect">
            <a:avLst/>
          </a:prstGeom>
        </p:spPr>
        <p:txBody>
          <a:bodyPr lIns="0" tIns="0" rIns="0" bIns="0" rtlCol="0" anchor="t">
            <a:spAutoFit/>
          </a:bodyPr>
          <a:lstStyle/>
          <a:p>
            <a:pPr algn="ctr">
              <a:lnSpc>
                <a:spcPts val="6510"/>
              </a:lnSpc>
            </a:pPr>
            <a:r>
              <a:rPr lang="en-US" sz="7000">
                <a:solidFill>
                  <a:srgbClr val="FFFFFF"/>
                </a:solidFill>
                <a:latin typeface="Anton"/>
                <a:ea typeface="Anton"/>
                <a:cs typeface="Anton"/>
                <a:sym typeface="Anton"/>
              </a:rPr>
              <a:t>THANK YOU </a:t>
            </a:r>
          </a:p>
        </p:txBody>
      </p:sp>
      <p:sp>
        <p:nvSpPr>
          <p:cNvPr id="3" name="Freeform 3"/>
          <p:cNvSpPr/>
          <p:nvPr/>
        </p:nvSpPr>
        <p:spPr>
          <a:xfrm>
            <a:off x="-304338" y="2379879"/>
            <a:ext cx="3941834" cy="2795119"/>
          </a:xfrm>
          <a:custGeom>
            <a:avLst/>
            <a:gdLst/>
            <a:ahLst/>
            <a:cxnLst/>
            <a:rect l="l" t="t" r="r" b="b"/>
            <a:pathLst>
              <a:path w="3941834" h="2795119">
                <a:moveTo>
                  <a:pt x="0" y="0"/>
                </a:moveTo>
                <a:lnTo>
                  <a:pt x="3941835" y="0"/>
                </a:lnTo>
                <a:lnTo>
                  <a:pt x="3941835" y="2795119"/>
                </a:lnTo>
                <a:lnTo>
                  <a:pt x="0" y="279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5885748" y="8374388"/>
            <a:ext cx="3941834" cy="2795119"/>
          </a:xfrm>
          <a:custGeom>
            <a:avLst/>
            <a:gdLst/>
            <a:ahLst/>
            <a:cxnLst/>
            <a:rect l="l" t="t" r="r" b="b"/>
            <a:pathLst>
              <a:path w="3941834" h="2795119">
                <a:moveTo>
                  <a:pt x="3941834" y="0"/>
                </a:moveTo>
                <a:lnTo>
                  <a:pt x="0" y="0"/>
                </a:lnTo>
                <a:lnTo>
                  <a:pt x="0" y="2795119"/>
                </a:lnTo>
                <a:lnTo>
                  <a:pt x="3941834" y="2795119"/>
                </a:lnTo>
                <a:lnTo>
                  <a:pt x="394183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201420" y="1551610"/>
            <a:ext cx="15050604" cy="130810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DejaVu Serif"/>
                <a:ea typeface="DejaVu Serif"/>
                <a:cs typeface="DejaVu Serif"/>
                <a:sym typeface="DejaVu Serif"/>
              </a:rPr>
              <a:t>cups browsed: Rủi ro này khai thác việc các hệ thống UNIX tin tưởng gói tin khai báo máy in gửi tới từ mọi nguồn thông qua cổng 631 từ đó đăng ký máy in đó vào trong máy tính</a:t>
            </a:r>
          </a:p>
        </p:txBody>
      </p:sp>
      <p:grpSp>
        <p:nvGrpSpPr>
          <p:cNvPr id="5" name="Group 5"/>
          <p:cNvGrpSpPr/>
          <p:nvPr/>
        </p:nvGrpSpPr>
        <p:grpSpPr>
          <a:xfrm>
            <a:off x="1028700" y="901013"/>
            <a:ext cx="345440" cy="345440"/>
            <a:chOff x="0" y="0"/>
            <a:chExt cx="90980" cy="90980"/>
          </a:xfrm>
        </p:grpSpPr>
        <p:sp>
          <p:nvSpPr>
            <p:cNvPr id="6" name="Freeform 6"/>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7" name="TextBox 7"/>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8" name="TextBox 8"/>
          <p:cNvSpPr txBox="1"/>
          <p:nvPr/>
        </p:nvSpPr>
        <p:spPr>
          <a:xfrm>
            <a:off x="1622711" y="797136"/>
            <a:ext cx="4956985" cy="431800"/>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DejaVu Serif"/>
                <a:ea typeface="DejaVu Serif"/>
                <a:cs typeface="DejaVu Serif"/>
                <a:sym typeface="DejaVu Serif"/>
              </a:rPr>
              <a:t>CVE-2024-47176</a:t>
            </a:r>
          </a:p>
        </p:txBody>
      </p:sp>
      <p:sp>
        <p:nvSpPr>
          <p:cNvPr id="9" name="TextBox 9"/>
          <p:cNvSpPr txBox="1"/>
          <p:nvPr/>
        </p:nvSpPr>
        <p:spPr>
          <a:xfrm>
            <a:off x="1622711" y="3164868"/>
            <a:ext cx="4956985" cy="431800"/>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DejaVu Serif"/>
                <a:ea typeface="DejaVu Serif"/>
                <a:cs typeface="DejaVu Serif"/>
                <a:sym typeface="DejaVu Serif"/>
              </a:rPr>
              <a:t>CVE-2024-47076</a:t>
            </a:r>
          </a:p>
        </p:txBody>
      </p:sp>
      <p:grpSp>
        <p:nvGrpSpPr>
          <p:cNvPr id="10" name="Group 10"/>
          <p:cNvGrpSpPr/>
          <p:nvPr/>
        </p:nvGrpSpPr>
        <p:grpSpPr>
          <a:xfrm>
            <a:off x="1028700" y="3222018"/>
            <a:ext cx="345440" cy="345440"/>
            <a:chOff x="0" y="0"/>
            <a:chExt cx="90980" cy="90980"/>
          </a:xfrm>
        </p:grpSpPr>
        <p:sp>
          <p:nvSpPr>
            <p:cNvPr id="11" name="Freeform 11"/>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2" name="TextBox 12"/>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1287780" y="3739543"/>
            <a:ext cx="14877883" cy="8699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DejaVu Serif"/>
                <a:ea typeface="DejaVu Serif"/>
                <a:cs typeface="DejaVu Serif"/>
                <a:sym typeface="DejaVu Serif"/>
              </a:rPr>
              <a:t>libcupsfilters: Không xác thực và làm sạch thuộc tính của máy in từ IPP server truyền tới.</a:t>
            </a:r>
          </a:p>
        </p:txBody>
      </p:sp>
      <p:grpSp>
        <p:nvGrpSpPr>
          <p:cNvPr id="14" name="Group 14"/>
          <p:cNvGrpSpPr/>
          <p:nvPr/>
        </p:nvGrpSpPr>
        <p:grpSpPr>
          <a:xfrm>
            <a:off x="1028700" y="5400068"/>
            <a:ext cx="345440" cy="345440"/>
            <a:chOff x="0" y="0"/>
            <a:chExt cx="90980" cy="90980"/>
          </a:xfrm>
        </p:grpSpPr>
        <p:sp>
          <p:nvSpPr>
            <p:cNvPr id="15" name="Freeform 15"/>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16" name="TextBox 16"/>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17" name="TextBox 17"/>
          <p:cNvSpPr txBox="1"/>
          <p:nvPr/>
        </p:nvSpPr>
        <p:spPr>
          <a:xfrm>
            <a:off x="1622711" y="5361968"/>
            <a:ext cx="4956985" cy="431800"/>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DejaVu Serif"/>
                <a:ea typeface="DejaVu Serif"/>
                <a:cs typeface="DejaVu Serif"/>
                <a:sym typeface="DejaVu Serif"/>
              </a:rPr>
              <a:t>CVE-2024-47076</a:t>
            </a:r>
          </a:p>
        </p:txBody>
      </p:sp>
      <p:sp>
        <p:nvSpPr>
          <p:cNvPr id="18" name="TextBox 18"/>
          <p:cNvSpPr txBox="1"/>
          <p:nvPr/>
        </p:nvSpPr>
        <p:spPr>
          <a:xfrm>
            <a:off x="1201420" y="6089043"/>
            <a:ext cx="14877883" cy="8699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DejaVu Serif"/>
                <a:ea typeface="DejaVu Serif"/>
                <a:cs typeface="DejaVu Serif"/>
                <a:sym typeface="DejaVu Serif"/>
              </a:rPr>
              <a:t>libppd: Không xác thực và làm sạch các thuộc tính IPP được viết vào file tạm của PPD, cho phép kẻ tấn công có thể tiêm mã độc vào file PPD.</a:t>
            </a:r>
          </a:p>
        </p:txBody>
      </p:sp>
      <p:grpSp>
        <p:nvGrpSpPr>
          <p:cNvPr id="19" name="Group 19"/>
          <p:cNvGrpSpPr/>
          <p:nvPr/>
        </p:nvGrpSpPr>
        <p:grpSpPr>
          <a:xfrm>
            <a:off x="1115060" y="7694958"/>
            <a:ext cx="345440" cy="345440"/>
            <a:chOff x="0" y="0"/>
            <a:chExt cx="90980" cy="90980"/>
          </a:xfrm>
        </p:grpSpPr>
        <p:sp>
          <p:nvSpPr>
            <p:cNvPr id="20" name="Freeform 20"/>
            <p:cNvSpPr/>
            <p:nvPr/>
          </p:nvSpPr>
          <p:spPr>
            <a:xfrm>
              <a:off x="0" y="0"/>
              <a:ext cx="90980" cy="90980"/>
            </a:xfrm>
            <a:custGeom>
              <a:avLst/>
              <a:gdLst/>
              <a:ahLst/>
              <a:cxnLst/>
              <a:rect l="l" t="t" r="r" b="b"/>
              <a:pathLst>
                <a:path w="90980" h="90980">
                  <a:moveTo>
                    <a:pt x="0" y="0"/>
                  </a:moveTo>
                  <a:lnTo>
                    <a:pt x="90980" y="0"/>
                  </a:lnTo>
                  <a:lnTo>
                    <a:pt x="90980" y="90980"/>
                  </a:lnTo>
                  <a:lnTo>
                    <a:pt x="0" y="90980"/>
                  </a:lnTo>
                  <a:close/>
                </a:path>
              </a:pathLst>
            </a:custGeom>
            <a:solidFill>
              <a:srgbClr val="006CCD"/>
            </a:solidFill>
          </p:spPr>
        </p:sp>
        <p:sp>
          <p:nvSpPr>
            <p:cNvPr id="21" name="TextBox 21"/>
            <p:cNvSpPr txBox="1"/>
            <p:nvPr/>
          </p:nvSpPr>
          <p:spPr>
            <a:xfrm>
              <a:off x="0" y="-38100"/>
              <a:ext cx="90980" cy="129080"/>
            </a:xfrm>
            <a:prstGeom prst="rect">
              <a:avLst/>
            </a:prstGeom>
          </p:spPr>
          <p:txBody>
            <a:bodyPr lIns="50800" tIns="50800" rIns="50800" bIns="50800" rtlCol="0" anchor="ctr"/>
            <a:lstStyle/>
            <a:p>
              <a:pPr algn="ctr">
                <a:lnSpc>
                  <a:spcPts val="2199"/>
                </a:lnSpc>
              </a:pPr>
              <a:endParaRPr/>
            </a:p>
          </p:txBody>
        </p:sp>
      </p:grpSp>
      <p:sp>
        <p:nvSpPr>
          <p:cNvPr id="22" name="TextBox 22"/>
          <p:cNvSpPr txBox="1"/>
          <p:nvPr/>
        </p:nvSpPr>
        <p:spPr>
          <a:xfrm>
            <a:off x="1622711" y="7623203"/>
            <a:ext cx="4956985" cy="431800"/>
          </a:xfrm>
          <a:prstGeom prst="rect">
            <a:avLst/>
          </a:prstGeom>
        </p:spPr>
        <p:txBody>
          <a:bodyPr lIns="0" tIns="0" rIns="0" bIns="0" rtlCol="0" anchor="t">
            <a:spAutoFit/>
          </a:bodyPr>
          <a:lstStyle/>
          <a:p>
            <a:pPr algn="l">
              <a:lnSpc>
                <a:spcPts val="3499"/>
              </a:lnSpc>
              <a:spcBef>
                <a:spcPct val="0"/>
              </a:spcBef>
            </a:pPr>
            <a:r>
              <a:rPr lang="en-US" sz="2499">
                <a:solidFill>
                  <a:srgbClr val="FFFFFF"/>
                </a:solidFill>
                <a:latin typeface="DejaVu Serif"/>
                <a:ea typeface="DejaVu Serif"/>
                <a:cs typeface="DejaVu Serif"/>
                <a:sym typeface="DejaVu Serif"/>
              </a:rPr>
              <a:t>CVE-2024-47177 </a:t>
            </a:r>
          </a:p>
        </p:txBody>
      </p:sp>
      <p:sp>
        <p:nvSpPr>
          <p:cNvPr id="23" name="TextBox 23"/>
          <p:cNvSpPr txBox="1"/>
          <p:nvPr/>
        </p:nvSpPr>
        <p:spPr>
          <a:xfrm>
            <a:off x="1287780" y="8226453"/>
            <a:ext cx="14877883" cy="86995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FFFFFF"/>
                </a:solidFill>
                <a:latin typeface="DejaVu Serif"/>
                <a:ea typeface="DejaVu Serif"/>
                <a:cs typeface="DejaVu Serif"/>
                <a:sym typeface="DejaVu Serif"/>
              </a:rPr>
              <a:t>cups-filters: cho phép thực hiện mã độc tùy ý thông qua tham số FoomaticRIPCommandLine.</a:t>
            </a:r>
          </a:p>
        </p:txBody>
      </p:sp>
      <p:sp>
        <p:nvSpPr>
          <p:cNvPr id="24" name="TextBox 24"/>
          <p:cNvSpPr txBox="1"/>
          <p:nvPr/>
        </p:nvSpPr>
        <p:spPr>
          <a:xfrm>
            <a:off x="1374140" y="9201150"/>
            <a:ext cx="14877883" cy="869950"/>
          </a:xfrm>
          <a:prstGeom prst="rect">
            <a:avLst/>
          </a:prstGeom>
        </p:spPr>
        <p:txBody>
          <a:bodyPr lIns="0" tIns="0" rIns="0" bIns="0" rtlCol="0" anchor="t">
            <a:spAutoFit/>
          </a:bodyPr>
          <a:lstStyle/>
          <a:p>
            <a:pPr algn="l">
              <a:lnSpc>
                <a:spcPts val="3499"/>
              </a:lnSpc>
            </a:pPr>
            <a:r>
              <a:rPr lang="en-US" sz="2499">
                <a:solidFill>
                  <a:srgbClr val="FFFFFF"/>
                </a:solidFill>
                <a:latin typeface="DejaVu Serif"/>
                <a:ea typeface="DejaVu Serif"/>
                <a:cs typeface="DejaVu Serif"/>
                <a:sym typeface="DejaVu Serif"/>
              </a:rPr>
              <a:t>-&gt;mô phỏng kịch bản tấn công bằng cách thiết lập IPP server giả chứa reverse shell, từ đó chiếm quyền điều khiển hệ thống khi người dùng thực hiện thao tác 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22788" y="1568080"/>
            <a:ext cx="5802923" cy="4114800"/>
          </a:xfrm>
          <a:custGeom>
            <a:avLst/>
            <a:gdLst/>
            <a:ahLst/>
            <a:cxnLst/>
            <a:rect l="l" t="t" r="r" b="b"/>
            <a:pathLst>
              <a:path w="5802923" h="4114800">
                <a:moveTo>
                  <a:pt x="0" y="0"/>
                </a:moveTo>
                <a:lnTo>
                  <a:pt x="5802924" y="0"/>
                </a:lnTo>
                <a:lnTo>
                  <a:pt x="580292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355898" y="2925948"/>
            <a:ext cx="13023846" cy="3092450"/>
          </a:xfrm>
          <a:prstGeom prst="rect">
            <a:avLst/>
          </a:prstGeom>
        </p:spPr>
        <p:txBody>
          <a:bodyPr lIns="0" tIns="0" rIns="0" bIns="0" rtlCol="0" anchor="t">
            <a:spAutoFit/>
          </a:bodyPr>
          <a:lstStyle/>
          <a:p>
            <a:pPr algn="ctr">
              <a:lnSpc>
                <a:spcPts val="4900"/>
              </a:lnSpc>
            </a:pPr>
            <a:r>
              <a:rPr lang="en-US" sz="3500">
                <a:solidFill>
                  <a:srgbClr val="FFFFFF"/>
                </a:solidFill>
                <a:latin typeface="DejaVu Serif"/>
                <a:ea typeface="DejaVu Serif"/>
                <a:cs typeface="DejaVu Serif"/>
                <a:sym typeface="DejaVu Serif"/>
              </a:rPr>
              <a:t>Một kẻ tấn công từ xa không xác thực có thể âm thầm thay thế URL IPP của các máy in hiện có (hoặc cài đặt máy in mới) bằng một URL độc hại. Điều này có thể dẫn đến việc thực thi lệnh tùy ý trên máy tính khi một lệnh in được khởi tạo từ máy đó.</a:t>
            </a:r>
          </a:p>
        </p:txBody>
      </p:sp>
      <p:sp>
        <p:nvSpPr>
          <p:cNvPr id="6" name="TextBox 6"/>
          <p:cNvSpPr txBox="1"/>
          <p:nvPr/>
        </p:nvSpPr>
        <p:spPr>
          <a:xfrm>
            <a:off x="7381815" y="1114636"/>
            <a:ext cx="3524369" cy="946150"/>
          </a:xfrm>
          <a:prstGeom prst="rect">
            <a:avLst/>
          </a:prstGeom>
        </p:spPr>
        <p:txBody>
          <a:bodyPr lIns="0" tIns="0" rIns="0" bIns="0" rtlCol="0" anchor="t">
            <a:spAutoFit/>
          </a:bodyPr>
          <a:lstStyle/>
          <a:p>
            <a:pPr algn="ctr">
              <a:lnSpc>
                <a:spcPts val="7699"/>
              </a:lnSpc>
            </a:pPr>
            <a:r>
              <a:rPr lang="en-US" sz="5499" b="1">
                <a:solidFill>
                  <a:srgbClr val="FFFFFF"/>
                </a:solidFill>
                <a:latin typeface="DejaVu Serif Bold"/>
                <a:ea typeface="DejaVu Serif Bold"/>
                <a:cs typeface="DejaVu Serif Bold"/>
                <a:sym typeface="DejaVu Serif Bold"/>
              </a:rPr>
              <a:t>Tác động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66800" y="824813"/>
            <a:ext cx="4724400" cy="679450"/>
          </a:xfrm>
          <a:prstGeom prst="rect">
            <a:avLst/>
          </a:prstGeom>
        </p:spPr>
        <p:txBody>
          <a:bodyPr wrap="square" lIns="0" tIns="0" rIns="0" bIns="0" rtlCol="0" anchor="t">
            <a:spAutoFit/>
          </a:bodyPr>
          <a:lstStyle/>
          <a:p>
            <a:pPr algn="ctr">
              <a:lnSpc>
                <a:spcPts val="5599"/>
              </a:lnSpc>
            </a:pPr>
            <a:r>
              <a:rPr lang="en-US" sz="3999" b="1" dirty="0" err="1">
                <a:solidFill>
                  <a:srgbClr val="FFFFFF"/>
                </a:solidFill>
                <a:latin typeface="DejaVu Serif Bold"/>
                <a:ea typeface="DejaVu Serif Bold"/>
                <a:cs typeface="DejaVu Serif Bold"/>
                <a:sym typeface="DejaVu Serif Bold"/>
              </a:rPr>
              <a:t>Điểm</a:t>
            </a:r>
            <a:r>
              <a:rPr lang="en-US" sz="3999" b="1" dirty="0">
                <a:solidFill>
                  <a:srgbClr val="FFFFFF"/>
                </a:solidFill>
                <a:latin typeface="DejaVu Serif Bold"/>
                <a:ea typeface="DejaVu Serif Bold"/>
                <a:cs typeface="DejaVu Serif Bold"/>
                <a:sym typeface="DejaVu Serif Bold"/>
              </a:rPr>
              <a:t> </a:t>
            </a:r>
            <a:r>
              <a:rPr lang="en-US" sz="3999" b="1" dirty="0" err="1">
                <a:solidFill>
                  <a:srgbClr val="FFFFFF"/>
                </a:solidFill>
                <a:latin typeface="DejaVu Serif Bold"/>
                <a:ea typeface="DejaVu Serif Bold"/>
                <a:cs typeface="DejaVu Serif Bold"/>
                <a:sym typeface="DejaVu Serif Bold"/>
              </a:rPr>
              <a:t>xâm</a:t>
            </a:r>
            <a:r>
              <a:rPr lang="en-US" sz="3999" b="1" dirty="0">
                <a:solidFill>
                  <a:srgbClr val="FFFFFF"/>
                </a:solidFill>
                <a:latin typeface="DejaVu Serif Bold"/>
                <a:ea typeface="DejaVu Serif Bold"/>
                <a:cs typeface="DejaVu Serif Bold"/>
                <a:sym typeface="DejaVu Serif Bold"/>
              </a:rPr>
              <a:t> </a:t>
            </a:r>
            <a:r>
              <a:rPr lang="en-US" sz="3999" b="1" dirty="0" err="1">
                <a:solidFill>
                  <a:srgbClr val="FFFFFF"/>
                </a:solidFill>
                <a:latin typeface="DejaVu Serif Bold"/>
                <a:ea typeface="DejaVu Serif Bold"/>
                <a:cs typeface="DejaVu Serif Bold"/>
                <a:sym typeface="DejaVu Serif Bold"/>
              </a:rPr>
              <a:t>nhập</a:t>
            </a:r>
            <a:endParaRPr lang="en-US" sz="3999" b="1" dirty="0">
              <a:solidFill>
                <a:srgbClr val="FFFFFF"/>
              </a:solidFill>
              <a:latin typeface="DejaVu Serif Bold"/>
              <a:ea typeface="DejaVu Serif Bold"/>
              <a:cs typeface="DejaVu Serif Bold"/>
              <a:sym typeface="DejaVu Serif Bold"/>
            </a:endParaRPr>
          </a:p>
        </p:txBody>
      </p:sp>
      <p:sp>
        <p:nvSpPr>
          <p:cNvPr id="5" name="TextBox 5"/>
          <p:cNvSpPr txBox="1"/>
          <p:nvPr/>
        </p:nvSpPr>
        <p:spPr>
          <a:xfrm>
            <a:off x="1272171" y="1771145"/>
            <a:ext cx="15503695" cy="26574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WAN / Internet công cộng: Kẻ tấn công từ xa có thể gửi một gói tin UDP đến cổng 631 mà không cần bất kỳ xác thực nào.</a:t>
            </a:r>
          </a:p>
          <a:p>
            <a:pPr marL="647700" lvl="1" indent="-323850" algn="l">
              <a:lnSpc>
                <a:spcPts val="4200"/>
              </a:lnSpc>
              <a:buFont typeface="Arial"/>
              <a:buChar char="•"/>
            </a:pPr>
            <a:r>
              <a:rPr lang="en-US" sz="3000">
                <a:solidFill>
                  <a:srgbClr val="FFFFFF"/>
                </a:solidFill>
                <a:latin typeface="DejaVu Serif"/>
                <a:ea typeface="DejaVu Serif"/>
                <a:cs typeface="DejaVu Serif"/>
                <a:sym typeface="DejaVu Serif"/>
              </a:rPr>
              <a:t>LAN: Kẻ tấn công trong mạng nội bộ có thể giả mạo các quảng bá zeroconf / mDNS / DNS-SD để đạt được cùng một đường dẫn mã, dẫn đến thực thi mã từ xa (RCE).</a:t>
            </a:r>
          </a:p>
        </p:txBody>
      </p:sp>
      <p:sp>
        <p:nvSpPr>
          <p:cNvPr id="6" name="TextBox 6"/>
          <p:cNvSpPr txBox="1"/>
          <p:nvPr/>
        </p:nvSpPr>
        <p:spPr>
          <a:xfrm>
            <a:off x="985957" y="5950771"/>
            <a:ext cx="8459986" cy="3190874"/>
          </a:xfrm>
          <a:prstGeom prst="rect">
            <a:avLst/>
          </a:prstGeom>
        </p:spPr>
        <p:txBody>
          <a:bodyPr lIns="0" tIns="0" rIns="0" bIns="0" rtlCol="0" anchor="t">
            <a:spAutoFit/>
          </a:bodyPr>
          <a:lstStyle/>
          <a:p>
            <a:pPr marL="647705" lvl="1" indent="-323852" algn="l">
              <a:lnSpc>
                <a:spcPts val="4200"/>
              </a:lnSpc>
              <a:buFont typeface="Arial"/>
              <a:buChar char="•"/>
            </a:pPr>
            <a:r>
              <a:rPr lang="en-US" sz="3000">
                <a:solidFill>
                  <a:srgbClr val="FFFFFF"/>
                </a:solidFill>
                <a:latin typeface="DejaVu Serif"/>
                <a:ea typeface="DejaVu Serif"/>
                <a:cs typeface="DejaVu Serif"/>
                <a:sym typeface="DejaVu Serif"/>
              </a:rPr>
              <a:t>Hầu hết các bản phân phối GNU/Linux</a:t>
            </a:r>
          </a:p>
          <a:p>
            <a:pPr marL="647705" lvl="1" indent="-323852" algn="l">
              <a:lnSpc>
                <a:spcPts val="4200"/>
              </a:lnSpc>
              <a:buFont typeface="Arial"/>
              <a:buChar char="•"/>
            </a:pPr>
            <a:r>
              <a:rPr lang="en-US" sz="3000">
                <a:solidFill>
                  <a:srgbClr val="FFFFFF"/>
                </a:solidFill>
                <a:latin typeface="DejaVu Serif"/>
                <a:ea typeface="DejaVu Serif"/>
                <a:cs typeface="DejaVu Serif"/>
                <a:sym typeface="DejaVu Serif"/>
              </a:rPr>
              <a:t>Một số hệ điều hành BSD</a:t>
            </a:r>
          </a:p>
          <a:p>
            <a:pPr marL="647705" lvl="1" indent="-323852" algn="l">
              <a:lnSpc>
                <a:spcPts val="4200"/>
              </a:lnSpc>
              <a:buFont typeface="Arial"/>
              <a:buChar char="•"/>
            </a:pPr>
            <a:r>
              <a:rPr lang="en-US" sz="3000">
                <a:solidFill>
                  <a:srgbClr val="FFFFFF"/>
                </a:solidFill>
                <a:latin typeface="DejaVu Serif"/>
                <a:ea typeface="DejaVu Serif"/>
                <a:cs typeface="DejaVu Serif"/>
                <a:sym typeface="DejaVu Serif"/>
              </a:rPr>
              <a:t>Google Chromium / ChromeOS (có thể?)</a:t>
            </a:r>
          </a:p>
          <a:p>
            <a:pPr marL="647705" lvl="1" indent="-323852" algn="l">
              <a:lnSpc>
                <a:spcPts val="4200"/>
              </a:lnSpc>
              <a:buFont typeface="Arial"/>
              <a:buChar char="•"/>
            </a:pPr>
            <a:r>
              <a:rPr lang="en-US" sz="3000">
                <a:solidFill>
                  <a:srgbClr val="FFFFFF"/>
                </a:solidFill>
                <a:latin typeface="DejaVu Serif"/>
                <a:ea typeface="DejaVu Serif"/>
                <a:cs typeface="DejaVu Serif"/>
                <a:sym typeface="DejaVu Serif"/>
              </a:rPr>
              <a:t>Oracle Solaris</a:t>
            </a:r>
          </a:p>
          <a:p>
            <a:pPr marL="647705" lvl="1" indent="-323852" algn="l">
              <a:lnSpc>
                <a:spcPts val="4200"/>
              </a:lnSpc>
              <a:buFont typeface="Arial"/>
              <a:buChar char="•"/>
            </a:pPr>
            <a:r>
              <a:rPr lang="en-US" sz="3000">
                <a:solidFill>
                  <a:srgbClr val="FFFFFF"/>
                </a:solidFill>
                <a:latin typeface="DejaVu Serif"/>
                <a:ea typeface="DejaVu Serif"/>
                <a:cs typeface="DejaVu Serif"/>
                <a:sym typeface="DejaVu Serif"/>
              </a:rPr>
              <a:t>Và có thể còn nhiều hệ thống khác</a:t>
            </a:r>
          </a:p>
          <a:p>
            <a:pPr algn="l">
              <a:lnSpc>
                <a:spcPts val="4200"/>
              </a:lnSpc>
            </a:pPr>
            <a:endParaRPr lang="en-US" sz="3000">
              <a:solidFill>
                <a:srgbClr val="FFFFFF"/>
              </a:solidFill>
              <a:latin typeface="DejaVu Serif"/>
              <a:ea typeface="DejaVu Serif"/>
              <a:cs typeface="DejaVu Serif"/>
              <a:sym typeface="DejaVu Serif"/>
            </a:endParaRPr>
          </a:p>
        </p:txBody>
      </p:sp>
      <p:sp>
        <p:nvSpPr>
          <p:cNvPr id="7" name="TextBox 7"/>
          <p:cNvSpPr txBox="1"/>
          <p:nvPr/>
        </p:nvSpPr>
        <p:spPr>
          <a:xfrm>
            <a:off x="1028700" y="4845208"/>
            <a:ext cx="7734300" cy="679450"/>
          </a:xfrm>
          <a:prstGeom prst="rect">
            <a:avLst/>
          </a:prstGeom>
        </p:spPr>
        <p:txBody>
          <a:bodyPr wrap="square" lIns="0" tIns="0" rIns="0" bIns="0" rtlCol="0" anchor="t">
            <a:spAutoFit/>
          </a:bodyPr>
          <a:lstStyle/>
          <a:p>
            <a:pPr algn="l">
              <a:lnSpc>
                <a:spcPts val="5599"/>
              </a:lnSpc>
            </a:pPr>
            <a:r>
              <a:rPr lang="en-US" sz="3999" b="1" dirty="0">
                <a:solidFill>
                  <a:srgbClr val="FFFFFF"/>
                </a:solidFill>
                <a:latin typeface="DejaVu Serif Bold"/>
                <a:ea typeface="DejaVu Serif Bold"/>
                <a:cs typeface="DejaVu Serif Bold"/>
                <a:sym typeface="DejaVu Serif Bold"/>
              </a:rPr>
              <a:t>-&gt;</a:t>
            </a:r>
            <a:r>
              <a:rPr lang="en-US" sz="3999" b="1" dirty="0" err="1">
                <a:solidFill>
                  <a:srgbClr val="FFFFFF"/>
                </a:solidFill>
                <a:latin typeface="DejaVu Serif Bold"/>
                <a:ea typeface="DejaVu Serif Bold"/>
                <a:cs typeface="DejaVu Serif Bold"/>
                <a:sym typeface="DejaVu Serif Bold"/>
              </a:rPr>
              <a:t>Hệ</a:t>
            </a:r>
            <a:r>
              <a:rPr lang="en-US" sz="3999" b="1" dirty="0">
                <a:solidFill>
                  <a:srgbClr val="FFFFFF"/>
                </a:solidFill>
                <a:latin typeface="DejaVu Serif Bold"/>
                <a:ea typeface="DejaVu Serif Bold"/>
                <a:cs typeface="DejaVu Serif Bold"/>
                <a:sym typeface="DejaVu Serif Bold"/>
              </a:rPr>
              <a:t> </a:t>
            </a:r>
            <a:r>
              <a:rPr lang="en-US" sz="3999" b="1" dirty="0" err="1">
                <a:solidFill>
                  <a:srgbClr val="FFFFFF"/>
                </a:solidFill>
                <a:latin typeface="DejaVu Serif Bold"/>
                <a:ea typeface="DejaVu Serif Bold"/>
                <a:cs typeface="DejaVu Serif Bold"/>
                <a:sym typeface="DejaVu Serif Bold"/>
              </a:rPr>
              <a:t>thống</a:t>
            </a:r>
            <a:r>
              <a:rPr lang="en-US" sz="3999" b="1" dirty="0">
                <a:solidFill>
                  <a:srgbClr val="FFFFFF"/>
                </a:solidFill>
                <a:latin typeface="DejaVu Serif Bold"/>
                <a:ea typeface="DejaVu Serif Bold"/>
                <a:cs typeface="DejaVu Serif Bold"/>
                <a:sym typeface="DejaVu Serif Bold"/>
              </a:rPr>
              <a:t> </a:t>
            </a:r>
            <a:r>
              <a:rPr lang="en-US" sz="3999" b="1" dirty="0" err="1">
                <a:solidFill>
                  <a:srgbClr val="FFFFFF"/>
                </a:solidFill>
                <a:latin typeface="DejaVu Serif Bold"/>
                <a:ea typeface="DejaVu Serif Bold"/>
                <a:cs typeface="DejaVu Serif Bold"/>
                <a:sym typeface="DejaVu Serif Bold"/>
              </a:rPr>
              <a:t>bị</a:t>
            </a:r>
            <a:r>
              <a:rPr lang="en-US" sz="3999" b="1" dirty="0">
                <a:solidFill>
                  <a:srgbClr val="FFFFFF"/>
                </a:solidFill>
                <a:latin typeface="DejaVu Serif Bold"/>
                <a:ea typeface="DejaVu Serif Bold"/>
                <a:cs typeface="DejaVu Serif Bold"/>
                <a:sym typeface="DejaVu Serif Bold"/>
              </a:rPr>
              <a:t> </a:t>
            </a:r>
            <a:r>
              <a:rPr lang="en-US" sz="3999" b="1" dirty="0" err="1">
                <a:solidFill>
                  <a:srgbClr val="FFFFFF"/>
                </a:solidFill>
                <a:latin typeface="DejaVu Serif Bold"/>
                <a:ea typeface="DejaVu Serif Bold"/>
                <a:cs typeface="DejaVu Serif Bold"/>
                <a:sym typeface="DejaVu Serif Bold"/>
              </a:rPr>
              <a:t>ảnh</a:t>
            </a:r>
            <a:r>
              <a:rPr lang="en-US" sz="3999" b="1" dirty="0">
                <a:solidFill>
                  <a:srgbClr val="FFFFFF"/>
                </a:solidFill>
                <a:latin typeface="DejaVu Serif Bold"/>
                <a:ea typeface="DejaVu Serif Bold"/>
                <a:cs typeface="DejaVu Serif Bold"/>
                <a:sym typeface="DejaVu Serif Bold"/>
              </a:rPr>
              <a:t> </a:t>
            </a:r>
            <a:r>
              <a:rPr lang="en-US" sz="3999" b="1" dirty="0" err="1">
                <a:solidFill>
                  <a:srgbClr val="FFFFFF"/>
                </a:solidFill>
                <a:latin typeface="DejaVu Serif Bold"/>
                <a:ea typeface="DejaVu Serif Bold"/>
                <a:cs typeface="DejaVu Serif Bold"/>
                <a:sym typeface="DejaVu Serif Bold"/>
              </a:rPr>
              <a:t>hưởng</a:t>
            </a:r>
            <a:endParaRPr lang="en-US" sz="3999" b="1" dirty="0">
              <a:solidFill>
                <a:srgbClr val="FFFFFF"/>
              </a:solidFill>
              <a:latin typeface="DejaVu Serif Bold"/>
              <a:ea typeface="DejaVu Serif Bold"/>
              <a:cs typeface="DejaVu Serif Bold"/>
              <a:sym typeface="DejaVu Serif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5381208" y="4282440"/>
            <a:ext cx="7525584" cy="1550670"/>
          </a:xfrm>
          <a:prstGeom prst="rect">
            <a:avLst/>
          </a:prstGeom>
        </p:spPr>
        <p:txBody>
          <a:bodyPr lIns="0" tIns="0" rIns="0" bIns="0" rtlCol="0" anchor="t">
            <a:spAutoFit/>
          </a:bodyPr>
          <a:lstStyle/>
          <a:p>
            <a:pPr algn="ctr">
              <a:lnSpc>
                <a:spcPts val="12599"/>
              </a:lnSpc>
            </a:pPr>
            <a:r>
              <a:rPr lang="en-US" sz="9000" b="1">
                <a:solidFill>
                  <a:srgbClr val="FFFFFF"/>
                </a:solidFill>
                <a:latin typeface="DejaVu Serif Bold"/>
                <a:ea typeface="DejaVu Serif Bold"/>
                <a:cs typeface="DejaVu Serif Bold"/>
                <a:sym typeface="DejaVu Serif Bold"/>
              </a:rPr>
              <a:t>Sơ đồ mạng</a:t>
            </a: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205B"/>
        </a:solidFill>
        <a:effectLst/>
      </p:bgPr>
    </p:bg>
    <p:spTree>
      <p:nvGrpSpPr>
        <p:cNvPr id="1" name=""/>
        <p:cNvGrpSpPr/>
        <p:nvPr/>
      </p:nvGrpSpPr>
      <p:grpSpPr>
        <a:xfrm>
          <a:off x="0" y="0"/>
          <a:ext cx="0" cy="0"/>
          <a:chOff x="0" y="0"/>
          <a:chExt cx="0" cy="0"/>
        </a:xfrm>
      </p:grpSpPr>
      <p:sp>
        <p:nvSpPr>
          <p:cNvPr id="2" name="Freeform 2"/>
          <p:cNvSpPr/>
          <p:nvPr/>
        </p:nvSpPr>
        <p:spPr>
          <a:xfrm>
            <a:off x="4666888" y="891853"/>
            <a:ext cx="8658677" cy="8366447"/>
          </a:xfrm>
          <a:custGeom>
            <a:avLst/>
            <a:gdLst/>
            <a:ahLst/>
            <a:cxnLst/>
            <a:rect l="l" t="t" r="r" b="b"/>
            <a:pathLst>
              <a:path w="8658677" h="8366447">
                <a:moveTo>
                  <a:pt x="0" y="0"/>
                </a:moveTo>
                <a:lnTo>
                  <a:pt x="8658678" y="0"/>
                </a:lnTo>
                <a:lnTo>
                  <a:pt x="8658678" y="8366447"/>
                </a:lnTo>
                <a:lnTo>
                  <a:pt x="0" y="8366447"/>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05" t="-11296" r="-7990"/>
            </a:stretch>
          </a:blipFill>
        </p:spPr>
      </p:sp>
      <p:sp>
        <p:nvSpPr>
          <p:cNvPr id="3" name="Freeform 3"/>
          <p:cNvSpPr/>
          <p:nvPr/>
        </p:nvSpPr>
        <p:spPr>
          <a:xfrm>
            <a:off x="16775865" y="901013"/>
            <a:ext cx="572565" cy="327924"/>
          </a:xfrm>
          <a:custGeom>
            <a:avLst/>
            <a:gdLst/>
            <a:ahLst/>
            <a:cxnLst/>
            <a:rect l="l" t="t" r="r" b="b"/>
            <a:pathLst>
              <a:path w="572565" h="327924">
                <a:moveTo>
                  <a:pt x="0" y="0"/>
                </a:moveTo>
                <a:lnTo>
                  <a:pt x="572565" y="0"/>
                </a:lnTo>
                <a:lnTo>
                  <a:pt x="572565" y="327923"/>
                </a:lnTo>
                <a:lnTo>
                  <a:pt x="0" y="327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657082" y="4282440"/>
            <a:ext cx="5306318" cy="1489895"/>
          </a:xfrm>
          <a:prstGeom prst="rect">
            <a:avLst/>
          </a:prstGeom>
        </p:spPr>
        <p:txBody>
          <a:bodyPr wrap="square" lIns="0" tIns="0" rIns="0" bIns="0" rtlCol="0" anchor="t">
            <a:spAutoFit/>
          </a:bodyPr>
          <a:lstStyle/>
          <a:p>
            <a:pPr algn="ctr">
              <a:lnSpc>
                <a:spcPts val="12599"/>
              </a:lnSpc>
            </a:pPr>
            <a:r>
              <a:rPr lang="en-US" sz="9000" b="1" dirty="0" err="1">
                <a:solidFill>
                  <a:srgbClr val="FFFFFF"/>
                </a:solidFill>
                <a:latin typeface="DejaVu Serif Bold"/>
                <a:ea typeface="DejaVu Serif Bold"/>
                <a:cs typeface="DejaVu Serif Bold"/>
                <a:sym typeface="DejaVu Serif Bold"/>
              </a:rPr>
              <a:t>Rà</a:t>
            </a:r>
            <a:r>
              <a:rPr lang="en-US" sz="9000" b="1" dirty="0">
                <a:solidFill>
                  <a:srgbClr val="FFFFFF"/>
                </a:solidFill>
                <a:latin typeface="DejaVu Serif Bold"/>
                <a:ea typeface="DejaVu Serif Bold"/>
                <a:cs typeface="DejaVu Serif Bold"/>
                <a:sym typeface="DejaVu Serif Bold"/>
              </a:rPr>
              <a:t> </a:t>
            </a:r>
            <a:r>
              <a:rPr lang="en-US" sz="9000" b="1" dirty="0" err="1">
                <a:solidFill>
                  <a:srgbClr val="FFFFFF"/>
                </a:solidFill>
                <a:latin typeface="DejaVu Serif Bold"/>
                <a:ea typeface="DejaVu Serif Bold"/>
                <a:cs typeface="DejaVu Serif Bold"/>
                <a:sym typeface="DejaVu Serif Bold"/>
              </a:rPr>
              <a:t>quét</a:t>
            </a:r>
            <a:endParaRPr lang="en-US" sz="9000" b="1" dirty="0">
              <a:solidFill>
                <a:srgbClr val="FFFFFF"/>
              </a:solidFill>
              <a:latin typeface="DejaVu Serif Bold"/>
              <a:ea typeface="DejaVu Serif Bold"/>
              <a:cs typeface="DejaVu Serif Bold"/>
              <a:sym typeface="DejaVu Serif Bold"/>
            </a:endParaRPr>
          </a:p>
        </p:txBody>
      </p:sp>
      <p:sp>
        <p:nvSpPr>
          <p:cNvPr id="6" name="TextBox 6"/>
          <p:cNvSpPr txBox="1"/>
          <p:nvPr/>
        </p:nvSpPr>
        <p:spPr>
          <a:xfrm>
            <a:off x="7381280" y="1792231"/>
            <a:ext cx="1788319" cy="6159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Nhóm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992</Words>
  <Application>Microsoft Office PowerPoint</Application>
  <PresentationFormat>Custom</PresentationFormat>
  <Paragraphs>109</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DejaVu Serif Bold</vt:lpstr>
      <vt:lpstr>Arial</vt:lpstr>
      <vt:lpstr>DejaVu Serif</vt:lpstr>
      <vt:lpstr>Calibri</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dc:title>
  <cp:lastModifiedBy>Nguyen Ba Hai Long D21AT03</cp:lastModifiedBy>
  <cp:revision>3</cp:revision>
  <dcterms:created xsi:type="dcterms:W3CDTF">2006-08-16T00:00:00Z</dcterms:created>
  <dcterms:modified xsi:type="dcterms:W3CDTF">2025-05-17T16:44:09Z</dcterms:modified>
  <dc:identifier>DAGSyOJA38A</dc:identifier>
</cp:coreProperties>
</file>